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</p:sldMasterIdLst>
  <p:notesMasterIdLst>
    <p:notesMasterId r:id="rId113"/>
  </p:notesMasterIdLst>
  <p:handoutMasterIdLst>
    <p:handoutMasterId r:id="rId114"/>
  </p:handoutMasterIdLst>
  <p:sldIdLst>
    <p:sldId id="275" r:id="rId2"/>
    <p:sldId id="933" r:id="rId3"/>
    <p:sldId id="722" r:id="rId4"/>
    <p:sldId id="1108" r:id="rId5"/>
    <p:sldId id="939" r:id="rId6"/>
    <p:sldId id="940" r:id="rId7"/>
    <p:sldId id="941" r:id="rId8"/>
    <p:sldId id="958" r:id="rId9"/>
    <p:sldId id="959" r:id="rId10"/>
    <p:sldId id="960" r:id="rId11"/>
    <p:sldId id="961" r:id="rId12"/>
    <p:sldId id="962" r:id="rId13"/>
    <p:sldId id="963" r:id="rId14"/>
    <p:sldId id="966" r:id="rId15"/>
    <p:sldId id="964" r:id="rId16"/>
    <p:sldId id="965" r:id="rId17"/>
    <p:sldId id="967" r:id="rId18"/>
    <p:sldId id="969" r:id="rId19"/>
    <p:sldId id="968" r:id="rId20"/>
    <p:sldId id="987" r:id="rId21"/>
    <p:sldId id="1217" r:id="rId22"/>
    <p:sldId id="1076" r:id="rId23"/>
    <p:sldId id="1088" r:id="rId24"/>
    <p:sldId id="1077" r:id="rId25"/>
    <p:sldId id="1078" r:id="rId26"/>
    <p:sldId id="1079" r:id="rId27"/>
    <p:sldId id="1200" r:id="rId28"/>
    <p:sldId id="1206" r:id="rId29"/>
    <p:sldId id="1207" r:id="rId30"/>
    <p:sldId id="1201" r:id="rId31"/>
    <p:sldId id="1202" r:id="rId32"/>
    <p:sldId id="1203" r:id="rId33"/>
    <p:sldId id="1204" r:id="rId34"/>
    <p:sldId id="1081" r:id="rId35"/>
    <p:sldId id="1082" r:id="rId36"/>
    <p:sldId id="1083" r:id="rId37"/>
    <p:sldId id="1084" r:id="rId38"/>
    <p:sldId id="1085" r:id="rId39"/>
    <p:sldId id="1086" r:id="rId40"/>
    <p:sldId id="1089" r:id="rId41"/>
    <p:sldId id="1090" r:id="rId42"/>
    <p:sldId id="1092" r:id="rId43"/>
    <p:sldId id="1093" r:id="rId44"/>
    <p:sldId id="1096" r:id="rId45"/>
    <p:sldId id="1098" r:id="rId46"/>
    <p:sldId id="1099" r:id="rId47"/>
    <p:sldId id="1102" r:id="rId48"/>
    <p:sldId id="1103" r:id="rId49"/>
    <p:sldId id="1104" r:id="rId50"/>
    <p:sldId id="1105" r:id="rId51"/>
    <p:sldId id="1107" r:id="rId52"/>
    <p:sldId id="1109" r:id="rId53"/>
    <p:sldId id="1110" r:id="rId54"/>
    <p:sldId id="1111" r:id="rId55"/>
    <p:sldId id="1112" r:id="rId56"/>
    <p:sldId id="1113" r:id="rId57"/>
    <p:sldId id="1120" r:id="rId58"/>
    <p:sldId id="1119" r:id="rId59"/>
    <p:sldId id="1117" r:id="rId60"/>
    <p:sldId id="1121" r:id="rId61"/>
    <p:sldId id="1123" r:id="rId62"/>
    <p:sldId id="1122" r:id="rId63"/>
    <p:sldId id="1129" r:id="rId64"/>
    <p:sldId id="1131" r:id="rId65"/>
    <p:sldId id="1132" r:id="rId66"/>
    <p:sldId id="1133" r:id="rId67"/>
    <p:sldId id="1134" r:id="rId68"/>
    <p:sldId id="1136" r:id="rId69"/>
    <p:sldId id="1137" r:id="rId70"/>
    <p:sldId id="1138" r:id="rId71"/>
    <p:sldId id="1139" r:id="rId72"/>
    <p:sldId id="1140" r:id="rId73"/>
    <p:sldId id="1141" r:id="rId74"/>
    <p:sldId id="1142" r:id="rId75"/>
    <p:sldId id="1143" r:id="rId76"/>
    <p:sldId id="1144" r:id="rId77"/>
    <p:sldId id="1145" r:id="rId78"/>
    <p:sldId id="1146" r:id="rId79"/>
    <p:sldId id="1147" r:id="rId80"/>
    <p:sldId id="1149" r:id="rId81"/>
    <p:sldId id="1150" r:id="rId82"/>
    <p:sldId id="1151" r:id="rId83"/>
    <p:sldId id="1152" r:id="rId84"/>
    <p:sldId id="1219" r:id="rId85"/>
    <p:sldId id="1154" r:id="rId86"/>
    <p:sldId id="1220" r:id="rId87"/>
    <p:sldId id="1158" r:id="rId88"/>
    <p:sldId id="1159" r:id="rId89"/>
    <p:sldId id="1160" r:id="rId90"/>
    <p:sldId id="1161" r:id="rId91"/>
    <p:sldId id="1162" r:id="rId92"/>
    <p:sldId id="1163" r:id="rId93"/>
    <p:sldId id="1164" r:id="rId94"/>
    <p:sldId id="1165" r:id="rId95"/>
    <p:sldId id="1177" r:id="rId96"/>
    <p:sldId id="1178" r:id="rId97"/>
    <p:sldId id="1185" r:id="rId98"/>
    <p:sldId id="1186" r:id="rId99"/>
    <p:sldId id="1187" r:id="rId100"/>
    <p:sldId id="1188" r:id="rId101"/>
    <p:sldId id="1189" r:id="rId102"/>
    <p:sldId id="1190" r:id="rId103"/>
    <p:sldId id="1192" r:id="rId104"/>
    <p:sldId id="1193" r:id="rId105"/>
    <p:sldId id="1196" r:id="rId106"/>
    <p:sldId id="1197" r:id="rId107"/>
    <p:sldId id="1198" r:id="rId108"/>
    <p:sldId id="1199" r:id="rId109"/>
    <p:sldId id="938" r:id="rId110"/>
    <p:sldId id="1216" r:id="rId111"/>
    <p:sldId id="892" r:id="rId11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>
    <p:extLst/>
  </p:cmAuthor>
  <p:cmAuthor id="2" name="Microsoft Office 用户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99FF"/>
    <a:srgbClr val="0066FF"/>
    <a:srgbClr val="FF3300"/>
    <a:srgbClr val="FFFF00"/>
    <a:srgbClr val="FF9933"/>
    <a:srgbClr val="FFFFCC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80" autoAdjust="0"/>
    <p:restoredTop sz="86420" autoAdjust="0"/>
  </p:normalViewPr>
  <p:slideViewPr>
    <p:cSldViewPr snapToGrid="0">
      <p:cViewPr>
        <p:scale>
          <a:sx n="103" d="100"/>
          <a:sy n="103" d="100"/>
        </p:scale>
        <p:origin x="424" y="6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7232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notesMaster" Target="notesMasters/notesMaster1.xml"/><Relationship Id="rId114" Type="http://schemas.openxmlformats.org/officeDocument/2006/relationships/handoutMaster" Target="handoutMasters/handoutMaster1.xml"/><Relationship Id="rId115" Type="http://schemas.openxmlformats.org/officeDocument/2006/relationships/commentAuthors" Target="commentAuthors.xml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2T10:15:02.621" idx="1">
    <p:pos x="10" y="10"/>
    <p:text>信安班 2019-10-10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12T10:15:24.352" idx="1">
    <p:pos x="10" y="10"/>
    <p:text>网安班 2019-10-10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charset="0"/>
              </a:defRPr>
            </a:lvl1pPr>
          </a:lstStyle>
          <a:p>
            <a:pPr>
              <a:defRPr/>
            </a:pPr>
            <a:fld id="{072393BA-0659-0A46-B2F1-99B1A95D4C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8619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charset="0"/>
              </a:defRPr>
            </a:lvl1pPr>
          </a:lstStyle>
          <a:p>
            <a:pPr>
              <a:defRPr/>
            </a:pPr>
            <a:fld id="{340033CB-07D5-4C40-AC66-E4D18E8A26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42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EF8B12-B6A4-4BEF-A563-792AA6166FF5}" type="slidenum">
              <a:rPr lang="en-US" altLang="zh-CN" smtClean="0">
                <a:latin typeface="Arial" charset="0"/>
              </a:rPr>
              <a:pPr/>
              <a:t>87</a:t>
            </a:fld>
            <a:endParaRPr lang="en-US" altLang="zh-CN" dirty="0">
              <a:latin typeface="Arial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88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01EAE-B132-7741-B4BD-314030A4DC26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F68D9D-D4B4-5346-935B-9E46B48B73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117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A050E-6627-5E4C-A68C-5E92665EFF07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C3584-4B42-A640-A991-378AE7DFFD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378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652D2-5510-0440-93AE-AE9A1FE05F89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ADC78-9A53-774A-9106-496A649273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0375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58464-AB38-4D41-A34B-6589B6124F57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7433F5-470A-DE47-965B-509B8BD8CF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7728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9A7C1-456F-2E4E-B3E4-44B15345959D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8E40A-61C4-5F41-A490-54D43AA2F5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555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95903-A9F8-814F-A290-35CFBE77E92D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263938-CAD4-7F4F-98D2-B9876339C9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27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5151B-1552-794A-94B3-9AD3FD4ACE3B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820B0-1292-834B-B826-ECF3B83F1D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49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743C17-582A-E742-967F-E9A77A7EE05B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B367C-2AC3-9341-A896-3192F0800E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131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C619F-7CFF-8C4C-8D66-7A6584066123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5C7B7-A44C-7C4C-8DA1-95626CF956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319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A2A7E-6996-7C41-81DF-FA68FF60D685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6CB75-C984-124C-9961-6D9BF02C10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472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18B96-5F38-904F-931A-54DA0BC8944C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4F91C-6D0B-5E44-8A09-3AD879BBE3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044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86EC0-8CD1-0A44-BD32-36B9276A09DF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47935-5BE0-164C-B4E5-00F8628799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6318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8F204-758F-4C4C-A1BD-F043F082A1B5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7B148-1888-5B48-820E-BB315A3266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997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47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fld id="{0FE2DE9B-6761-BC4A-83C7-C2BF5736C97F}" type="datetime1">
              <a:rPr lang="zh-CN" altLang="en-US"/>
              <a:pPr>
                <a:defRPr/>
              </a:pPr>
              <a:t>2020/10/15</a:t>
            </a:fld>
            <a:endParaRPr lang="en-US" altLang="zh-CN"/>
          </a:p>
        </p:txBody>
      </p:sp>
      <p:sp>
        <p:nvSpPr>
          <p:cNvPr id="447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47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charset="0"/>
              </a:defRPr>
            </a:lvl1pPr>
          </a:lstStyle>
          <a:p>
            <a:pPr>
              <a:defRPr/>
            </a:pPr>
            <a:fld id="{0C95ECD1-5EF3-B143-9655-163D6B2DB8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  <p:sldLayoutId id="2147484140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jpeg"/><Relationship Id="rId7" Type="http://schemas.openxmlformats.org/officeDocument/2006/relationships/image" Target="../media/image65.jpeg"/><Relationship Id="rId8" Type="http://schemas.openxmlformats.org/officeDocument/2006/relationships/image" Target="../media/image66.jpeg"/><Relationship Id="rId9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8500" y="1770063"/>
            <a:ext cx="7862888" cy="2030412"/>
          </a:xfrm>
          <a:noFill/>
        </p:spPr>
        <p:txBody>
          <a:bodyPr/>
          <a:lstStyle/>
          <a:p>
            <a:pPr algn="ctr" eaLnBrk="1" hangingPunct="1"/>
            <a:r>
              <a:rPr lang="zh-CN" altLang="en-US" sz="4400" dirty="0">
                <a:ea typeface="黑体" charset="-122"/>
              </a:rPr>
              <a:t>第三章  信息隐藏对抗</a:t>
            </a:r>
            <a:r>
              <a:rPr lang="zh-CN" altLang="en-US" sz="4400" dirty="0" smtClean="0">
                <a:ea typeface="黑体" charset="-122"/>
              </a:rPr>
              <a:t>技术（</a:t>
            </a:r>
            <a:r>
              <a:rPr lang="en-US" altLang="zh-CN" sz="4400" dirty="0" smtClean="0">
                <a:ea typeface="黑体" charset="-122"/>
              </a:rPr>
              <a:t>2</a:t>
            </a:r>
            <a:r>
              <a:rPr lang="zh-CN" altLang="en-US" sz="4400" dirty="0" smtClean="0">
                <a:ea typeface="黑体" charset="-122"/>
              </a:rPr>
              <a:t>）</a:t>
            </a:r>
            <a:r>
              <a:rPr lang="en-US" altLang="zh-CN" sz="4400" dirty="0">
                <a:ea typeface="黑体" charset="-122"/>
              </a:rPr>
              <a:t/>
            </a:r>
            <a:br>
              <a:rPr lang="en-US" altLang="zh-CN" sz="4400" dirty="0">
                <a:ea typeface="黑体" charset="-122"/>
              </a:rPr>
            </a:br>
            <a:r>
              <a:rPr lang="en-US" altLang="zh-CN" sz="4400" dirty="0">
                <a:ea typeface="黑体" charset="-122"/>
              </a:rPr>
              <a:t>		</a:t>
            </a:r>
            <a:r>
              <a:rPr lang="en-US" altLang="zh-CN" sz="4400" dirty="0" smtClean="0">
                <a:ea typeface="黑体" charset="-122"/>
              </a:rPr>
              <a:t/>
            </a:r>
            <a:br>
              <a:rPr lang="en-US" altLang="zh-CN" sz="4400" dirty="0" smtClean="0">
                <a:ea typeface="黑体" charset="-122"/>
              </a:rPr>
            </a:br>
            <a:r>
              <a:rPr lang="zh-CN" altLang="en-US" sz="4400" dirty="0">
                <a:ea typeface="黑体" charset="-122"/>
              </a:rPr>
              <a:t> </a:t>
            </a:r>
            <a:r>
              <a:rPr lang="zh-CN" altLang="en-US" sz="4400" dirty="0" smtClean="0">
                <a:ea typeface="黑体" charset="-122"/>
              </a:rPr>
              <a:t>             </a:t>
            </a:r>
            <a:r>
              <a:rPr lang="en-US" altLang="zh-CN" sz="4400" dirty="0" smtClean="0">
                <a:ea typeface="黑体" charset="-122"/>
              </a:rPr>
              <a:t>——</a:t>
            </a:r>
            <a:r>
              <a:rPr lang="zh-CN" altLang="en-US" sz="4400" dirty="0" smtClean="0">
                <a:ea typeface="黑体" charset="-122"/>
              </a:rPr>
              <a:t>安全隐写技术</a:t>
            </a:r>
            <a:r>
              <a:rPr lang="en-US" altLang="zh-CN" sz="3200" dirty="0">
                <a:ea typeface="黑体" charset="-122"/>
              </a:rPr>
              <a:t/>
            </a:r>
            <a:br>
              <a:rPr lang="en-US" altLang="zh-CN" sz="3200" dirty="0">
                <a:ea typeface="黑体" charset="-122"/>
              </a:rPr>
            </a:br>
            <a:endParaRPr lang="zh-CN" altLang="en-US" sz="3200" dirty="0">
              <a:ea typeface="黑体" charset="-122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133" y="4402666"/>
            <a:ext cx="6553200" cy="1752600"/>
          </a:xfrm>
        </p:spPr>
        <p:txBody>
          <a:bodyPr/>
          <a:lstStyle/>
          <a:p>
            <a:pPr algn="ctr">
              <a:buFont typeface="Wingdings" charset="2"/>
              <a:buNone/>
            </a:pPr>
            <a:r>
              <a:rPr lang="zh-CN" altLang="en-US" b="1"/>
              <a:t>任延珍</a:t>
            </a:r>
          </a:p>
          <a:p>
            <a:pPr algn="ctr">
              <a:buFont typeface="Wingdings" charset="2"/>
              <a:buNone/>
            </a:pPr>
            <a:r>
              <a:rPr lang="en-US" altLang="zh-CN" b="1" dirty="0"/>
              <a:t>2020.</a:t>
            </a:r>
            <a:r>
              <a:rPr lang="zh-CN" altLang="en-US" b="1" dirty="0"/>
              <a:t> </a:t>
            </a:r>
            <a:r>
              <a:rPr lang="en-US" altLang="zh-CN" b="1" dirty="0"/>
              <a:t>10</a:t>
            </a:r>
            <a:r>
              <a:rPr lang="zh-CN" altLang="en-US" b="1" dirty="0"/>
              <a:t> 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0266" y="1379009"/>
            <a:ext cx="8229600" cy="5689600"/>
          </a:xfrm>
        </p:spPr>
        <p:txBody>
          <a:bodyPr/>
          <a:lstStyle/>
          <a:p>
            <a:r>
              <a:rPr lang="zh-CN" altLang="en-US" sz="3200" dirty="0" smtClean="0"/>
              <a:t>典型方法：</a:t>
            </a:r>
            <a:endParaRPr lang="en-US" altLang="zh-CN" sz="3200" dirty="0" smtClean="0"/>
          </a:p>
          <a:p>
            <a:pPr lvl="1"/>
            <a:r>
              <a:rPr lang="en-US" altLang="zh-CN" sz="2800" dirty="0" smtClean="0"/>
              <a:t>LSBM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match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lvl="2"/>
            <a:r>
              <a:rPr lang="zh-CN" altLang="en-US" sz="2400" dirty="0" smtClean="0"/>
              <a:t>通过调整修改方法保持一阶统计分布特征</a:t>
            </a:r>
            <a:endParaRPr lang="en-US" altLang="zh-CN" sz="2400" dirty="0" smtClean="0"/>
          </a:p>
          <a:p>
            <a:pPr lvl="1"/>
            <a:r>
              <a:rPr lang="en-US" altLang="zh-CN" sz="2800" dirty="0" smtClean="0"/>
              <a:t>F3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F4</a:t>
            </a:r>
          </a:p>
          <a:p>
            <a:pPr lvl="2"/>
            <a:r>
              <a:rPr lang="zh-CN" altLang="en-US" sz="2400" dirty="0" smtClean="0"/>
              <a:t>保持</a:t>
            </a:r>
            <a:r>
              <a:rPr lang="en-US" altLang="zh-CN" sz="2400" dirty="0" smtClean="0"/>
              <a:t>JPEG</a:t>
            </a:r>
            <a:r>
              <a:rPr lang="zh-CN" altLang="en-US" sz="2400" dirty="0" smtClean="0"/>
              <a:t>系数分布的对称性，单调性</a:t>
            </a:r>
            <a:endParaRPr lang="en-US" altLang="zh-CN" sz="2800" dirty="0" smtClean="0"/>
          </a:p>
          <a:p>
            <a:pPr lvl="1"/>
            <a:endParaRPr lang="en-US" altLang="zh-CN" sz="2800" dirty="0" smtClean="0"/>
          </a:p>
          <a:p>
            <a:pPr lvl="1"/>
            <a:endParaRPr lang="en-US" altLang="zh-CN" sz="2800" dirty="0" smtClean="0"/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/>
              <a:t>（一）基于</a:t>
            </a:r>
            <a:r>
              <a:rPr lang="zh-CN" altLang="en-US" sz="4400" dirty="0"/>
              <a:t>调整修改方式的方法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9662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传统隐写术的特点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100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52400" y="1143000"/>
            <a:ext cx="8839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图像隐写术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=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图像载体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秘密信息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嵌入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/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提取算法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图像载体：现成的自然图像（空域或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JPEG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嵌入算法：隐秘通讯的安全性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提取算法：隐秘通讯的正确性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非自适应隐写术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安全性需求：修改得“少”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实现方法：隐写码（矩阵编码，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WPC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BCH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自适应隐写术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安全性需求：修改得“好”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实现方法：修改失真代价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+ STC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码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5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隐写术与生成对抗网络的比较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101</a:t>
            </a:fld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585788" y="1362075"/>
          <a:ext cx="7974012" cy="473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93" name="Visio" r:id="rId3" imgW="7974054" imgH="4733910" progId="Visio.Drawing.11">
                  <p:embed/>
                </p:oleObj>
              </mc:Choice>
              <mc:Fallback>
                <p:oleObj name="Visio" r:id="rId3" imgW="7974054" imgH="473391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788" y="1362075"/>
                        <a:ext cx="7974012" cy="473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59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对抗学习隐写术</a:t>
            </a:r>
            <a:r>
              <a:rPr lang="en-US" altLang="zh-CN" dirty="0"/>
              <a:t>——SGAN/SSGAN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102</a:t>
            </a:fld>
            <a:endParaRPr lang="en-US" altLang="zh-CN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52400" y="3152775"/>
            <a:ext cx="8839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SGAN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[15]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/SSGAN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[16]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的原理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生成器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G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生成图像载体，判别器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D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区分载体是否是真实载体，判别器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（隐写分析）评价生成的图像载体在隐写嵌入之后的安全性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在优化判别器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D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的同时优化隐写分析判别器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</a:t>
            </a:r>
          </a:p>
        </p:txBody>
      </p:sp>
      <p:pic>
        <p:nvPicPr>
          <p:cNvPr id="356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914400"/>
            <a:ext cx="6886575" cy="2157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152400" y="5638800"/>
            <a:ext cx="883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[15]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Volkhonskiy</a:t>
            </a: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 D,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Nazarov</a:t>
            </a: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 I,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Borisenko</a:t>
            </a: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 B, et al.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Steganographic</a:t>
            </a: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 generative adversarial networks.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, 2017.</a:t>
            </a:r>
          </a:p>
          <a:p>
            <a:pPr latinLnBrk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[16] Shi H, Dong J, Wang W, et al. SSGAN: Secure steganography based on generative adversarial networks.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arXiv</a:t>
            </a: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19107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对抗学习隐写术</a:t>
            </a:r>
            <a:r>
              <a:rPr lang="en-US" altLang="zh-CN" dirty="0"/>
              <a:t>——</a:t>
            </a:r>
            <a:r>
              <a:rPr lang="en-US" altLang="zh-CN" dirty="0" err="1"/>
              <a:t>HayesGAN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103</a:t>
            </a:fld>
            <a:endParaRPr lang="en-US" altLang="zh-CN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52400" y="5867400"/>
            <a:ext cx="883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[18] Hayes J,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Danezis</a:t>
            </a: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 G. Generating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steganographic</a:t>
            </a: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 images via adversarial training. NIPS, 2017:   1951-1960.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52400" y="3657600"/>
            <a:ext cx="8839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HayesGAN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[18]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的原理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生成器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G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生成载密图像，判别器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D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提取嵌入的秘密信息，判别器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（隐写分析）评价生成的载密图像的隐写安全性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70101"/>
            <a:ext cx="6520596" cy="2535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5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对抗学习隐写术</a:t>
            </a:r>
            <a:r>
              <a:rPr lang="en-US" altLang="zh-CN" dirty="0"/>
              <a:t>——</a:t>
            </a:r>
            <a:r>
              <a:rPr lang="en-US" altLang="zh-CN" dirty="0" err="1"/>
              <a:t>HayesGAN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104</a:t>
            </a:fld>
            <a:endParaRPr lang="en-US" altLang="zh-CN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52400" y="1143000"/>
            <a:ext cx="8839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HayesGAN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的特点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一个生成器和两个判别器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直接生成载密图像，不需要专门实现隐写方法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信息提取过程通过训练网络（判别器）来实现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HayesGAN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的安全性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不能保证完全正确提取嵌入的秘密信息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隐写安全性弱于传统自适应隐写术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4876800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+mn-ea"/>
                <a:ea typeface="+mn-ea"/>
              </a:rPr>
              <a:t>不同隐写分析方法对生成图像（</a:t>
            </a:r>
            <a:r>
              <a:rPr lang="en-US" altLang="zh-CN" dirty="0">
                <a:latin typeface="+mn-ea"/>
                <a:ea typeface="+mn-ea"/>
              </a:rPr>
              <a:t>0.4bpp</a:t>
            </a:r>
            <a:r>
              <a:rPr lang="zh-CN" altLang="en-US" dirty="0">
                <a:latin typeface="+mn-ea"/>
                <a:ea typeface="+mn-ea"/>
              </a:rPr>
              <a:t>）的检测正确率</a:t>
            </a:r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57" y="5276910"/>
            <a:ext cx="5290285" cy="140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 bwMode="auto">
          <a:xfrm>
            <a:off x="1926857" y="5867400"/>
            <a:ext cx="5290286" cy="2286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仿宋_GB231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895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对抗学习隐写术总结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105</a:t>
            </a:fld>
            <a:endParaRPr lang="en-US" altLang="zh-CN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52400" y="1143000"/>
            <a:ext cx="883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对抗学习生成载体图像（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cover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生成器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载体图像判别器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隐写分析判别器</a:t>
            </a:r>
            <a:endParaRPr lang="en-US" altLang="zh-CN" sz="2800" baseline="300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应用传统隐写术进行嵌入，秘密信息正确提取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对抗学习生成载密图像（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stego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生成器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信息提取判别器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隐写分析判别器</a:t>
            </a:r>
            <a:endParaRPr lang="en-US" altLang="zh-CN" sz="2800" baseline="300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无需实现具体隐写过程，不能保证正确提取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对抗学习生成修改失真代价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生成器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隐写分析判别器</a:t>
            </a:r>
            <a:endParaRPr lang="en-US" altLang="zh-CN" sz="2800" baseline="300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应用传统自适应隐写框架进行嵌入，正确提取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71500" y="2495550"/>
            <a:ext cx="1214438" cy="1076325"/>
            <a:chOff x="3174" y="2656"/>
            <a:chExt cx="1549" cy="1351"/>
          </a:xfrm>
        </p:grpSpPr>
        <p:sp>
          <p:nvSpPr>
            <p:cNvPr id="11271" name="AutoShape 6"/>
            <p:cNvSpPr>
              <a:spLocks noChangeArrowheads="1"/>
            </p:cNvSpPr>
            <p:nvPr/>
          </p:nvSpPr>
          <p:spPr bwMode="gray">
            <a:xfrm>
              <a:off x="3186" y="2680"/>
              <a:ext cx="1537" cy="1327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272" name="AutoShape 7"/>
            <p:cNvSpPr>
              <a:spLocks noChangeArrowheads="1"/>
            </p:cNvSpPr>
            <p:nvPr/>
          </p:nvSpPr>
          <p:spPr bwMode="gray">
            <a:xfrm>
              <a:off x="3174" y="2656"/>
              <a:ext cx="1537" cy="1327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273" name="AutoShape 8"/>
            <p:cNvSpPr>
              <a:spLocks noChangeArrowheads="1"/>
            </p:cNvSpPr>
            <p:nvPr/>
          </p:nvSpPr>
          <p:spPr bwMode="gray">
            <a:xfrm>
              <a:off x="3263" y="2736"/>
              <a:ext cx="1351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202082"/>
                </a:gs>
                <a:gs pos="100000">
                  <a:srgbClr val="3333CC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267" name="Line 9"/>
          <p:cNvSpPr>
            <a:spLocks noChangeShapeType="1"/>
          </p:cNvSpPr>
          <p:nvPr/>
        </p:nvSpPr>
        <p:spPr bwMode="auto">
          <a:xfrm>
            <a:off x="1506538" y="3549650"/>
            <a:ext cx="6637337" cy="0"/>
          </a:xfrm>
          <a:prstGeom prst="line">
            <a:avLst/>
          </a:prstGeom>
          <a:noFill/>
          <a:ln w="25400">
            <a:solidFill>
              <a:schemeClr val="accent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8196" name="Text Box 10"/>
          <p:cNvSpPr txBox="1">
            <a:spLocks noChangeArrowheads="1"/>
          </p:cNvSpPr>
          <p:nvPr/>
        </p:nvSpPr>
        <p:spPr bwMode="auto">
          <a:xfrm>
            <a:off x="1828800" y="2581275"/>
            <a:ext cx="6248400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zh-CN" altLang="en-US" sz="44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隐写及隐写</a:t>
            </a:r>
            <a:r>
              <a:rPr lang="zh-CN" altLang="en-US" sz="440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分析的趋势</a:t>
            </a:r>
            <a:endParaRPr lang="zh-CN" altLang="en-US" sz="44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269" name="Text Box 11"/>
          <p:cNvSpPr txBox="1">
            <a:spLocks noChangeArrowheads="1"/>
          </p:cNvSpPr>
          <p:nvPr/>
        </p:nvSpPr>
        <p:spPr bwMode="gray">
          <a:xfrm>
            <a:off x="796925" y="2638425"/>
            <a:ext cx="748923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lnSpc>
                <a:spcPct val="100000"/>
              </a:lnSpc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  <a:cs typeface="Times New Roman" pitchFamily="18" charset="0"/>
              </a:rPr>
              <a:t>四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059738" y="6502400"/>
            <a:ext cx="1008062" cy="431800"/>
          </a:xfrm>
        </p:spPr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106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0378822"/>
      </p:ext>
    </p:extLst>
  </p:cSld>
  <p:clrMapOvr>
    <a:masterClrMapping/>
  </p:clrMapOvr>
  <p:transition advTm="3105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深度学习的未来思考</a:t>
            </a:r>
            <a:r>
              <a:rPr lang="en-US" altLang="zh-CN" dirty="0"/>
              <a:t>——</a:t>
            </a:r>
            <a:r>
              <a:rPr lang="zh-CN" altLang="en-US" dirty="0"/>
              <a:t>隐写分析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107</a:t>
            </a:fld>
            <a:endParaRPr lang="en-US" altLang="zh-CN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52400" y="1143000"/>
            <a:ext cx="9067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端到端学习过程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其它深度学习模型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隐写分析失配问题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小样本量的深度学习训练问题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任意尺寸的图像的输入问题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深度学习的定量隐写分析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深度学习的未来思考</a:t>
            </a:r>
            <a:r>
              <a:rPr lang="en-US" altLang="zh-CN" dirty="0"/>
              <a:t>——</a:t>
            </a:r>
            <a:r>
              <a:rPr lang="zh-CN" altLang="en-US" dirty="0"/>
              <a:t>隐写术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108</a:t>
            </a:fld>
            <a:endParaRPr lang="en-US" altLang="zh-CN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52400" y="1143000"/>
            <a:ext cx="9067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应用隐写领域知识设计深度学习模型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深度学习隐写术的嵌入效率问题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嵌入与提取的一致性问题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推广到更多的多媒体载体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407988"/>
            <a:ext cx="7499350" cy="6477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隶书" charset="0"/>
              </a:rPr>
              <a:t>参考资料</a:t>
            </a:r>
            <a:endParaRPr kumimoji="1" lang="zh-CN" altLang="en-US" sz="4800" dirty="0">
              <a:effectLst>
                <a:outerShdw blurRad="38100" dist="38100" dir="2700000" algn="tl">
                  <a:srgbClr val="C0C0C0"/>
                </a:outerShdw>
              </a:effectLst>
              <a:ea typeface="隶书" charset="0"/>
            </a:endParaRP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1055688"/>
            <a:ext cx="7718425" cy="3195637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/>
              <a:t>一、隐写分布特性保持</a:t>
            </a:r>
            <a:endParaRPr lang="en-US" altLang="zh-CN" sz="3400" b="1"/>
          </a:p>
          <a:p>
            <a:pPr lvl="1"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2400" b="1"/>
              <a:t>隐写学：第</a:t>
            </a:r>
            <a:r>
              <a:rPr lang="en-US" altLang="zh-CN" sz="2400" b="1"/>
              <a:t>3</a:t>
            </a:r>
            <a:r>
              <a:rPr lang="zh-CN" altLang="en-US" sz="2400" b="1"/>
              <a:t>章</a:t>
            </a:r>
            <a:endParaRPr lang="en-US" altLang="zh-CN" b="1"/>
          </a:p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/>
              <a:t>二、隐写分析技术</a:t>
            </a:r>
            <a:endParaRPr lang="en-US" altLang="zh-CN" sz="3400" b="1"/>
          </a:p>
          <a:p>
            <a:pPr lvl="1"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b="1"/>
              <a:t>隐写学：第</a:t>
            </a:r>
            <a:r>
              <a:rPr lang="en-US" altLang="zh-CN" b="1"/>
              <a:t>5</a:t>
            </a:r>
            <a:r>
              <a:rPr lang="zh-CN" altLang="en-US" b="1"/>
              <a:t>，</a:t>
            </a:r>
            <a:r>
              <a:rPr lang="en-US" altLang="zh-CN" b="1"/>
              <a:t>8</a:t>
            </a:r>
            <a:r>
              <a:rPr lang="zh-CN" altLang="en-US" b="1"/>
              <a:t>，</a:t>
            </a:r>
            <a:r>
              <a:rPr lang="en-US" altLang="zh-CN" b="1"/>
              <a:t>9</a:t>
            </a:r>
            <a:r>
              <a:rPr lang="zh-CN" altLang="en-US" b="1"/>
              <a:t>，</a:t>
            </a:r>
            <a:r>
              <a:rPr lang="en-US" altLang="zh-CN" b="1"/>
              <a:t>13</a:t>
            </a:r>
            <a:r>
              <a:rPr lang="zh-CN" altLang="en-US" b="1"/>
              <a:t>章</a:t>
            </a:r>
            <a:endParaRPr lang="en-US" altLang="zh-CN" b="1"/>
          </a:p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/>
              <a:t>三、安全隐写算法</a:t>
            </a:r>
            <a:endParaRPr lang="en-US" altLang="zh-CN" sz="3400" b="1"/>
          </a:p>
          <a:p>
            <a:pPr lvl="1"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b="1"/>
              <a:t>第</a:t>
            </a:r>
            <a:r>
              <a:rPr lang="en-US" altLang="zh-CN" b="1"/>
              <a:t>4</a:t>
            </a:r>
            <a:r>
              <a:rPr lang="zh-CN" altLang="en-US" b="1"/>
              <a:t>，</a:t>
            </a:r>
            <a:r>
              <a:rPr lang="en-US" altLang="zh-CN" b="1"/>
              <a:t>6</a:t>
            </a:r>
            <a:r>
              <a:rPr lang="zh-CN" altLang="en-US" b="1"/>
              <a:t>，</a:t>
            </a:r>
            <a:r>
              <a:rPr lang="en-US" altLang="zh-CN" b="1"/>
              <a:t>7</a:t>
            </a:r>
            <a:r>
              <a:rPr lang="zh-CN" altLang="en-US" b="1"/>
              <a:t>，</a:t>
            </a:r>
            <a:r>
              <a:rPr lang="en-US" altLang="zh-CN" b="1"/>
              <a:t>10</a:t>
            </a:r>
            <a:r>
              <a:rPr lang="zh-CN" altLang="en-US" b="1"/>
              <a:t>，</a:t>
            </a:r>
            <a:r>
              <a:rPr lang="en-US" altLang="zh-CN" b="1"/>
              <a:t>11</a:t>
            </a:r>
            <a:r>
              <a:rPr lang="zh-CN" altLang="en-US" b="1"/>
              <a:t>，</a:t>
            </a:r>
            <a:r>
              <a:rPr lang="en-US" altLang="zh-CN" b="1"/>
              <a:t>12</a:t>
            </a:r>
            <a:r>
              <a:rPr lang="zh-CN" altLang="en-US" b="1"/>
              <a:t> 章</a:t>
            </a:r>
            <a:endParaRPr lang="en-US" altLang="zh-CN" b="1"/>
          </a:p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/>
              <a:t>四、隐写及隐写分析技术现状及趋势</a:t>
            </a:r>
            <a:endParaRPr lang="en-US" altLang="zh-CN" sz="3400" b="1"/>
          </a:p>
          <a:p>
            <a:pPr lvl="1"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b="1"/>
              <a:t>隐写学：第</a:t>
            </a:r>
            <a:r>
              <a:rPr lang="en-US" altLang="zh-CN" b="1"/>
              <a:t>14</a:t>
            </a:r>
            <a:r>
              <a:rPr lang="zh-CN" altLang="en-US" b="1"/>
              <a:t>，</a:t>
            </a:r>
            <a:r>
              <a:rPr lang="en-US" altLang="zh-CN" b="1"/>
              <a:t>15</a:t>
            </a:r>
            <a:r>
              <a:rPr lang="zh-CN" altLang="en-US" b="1"/>
              <a:t>章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450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450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450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450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866" y="922865"/>
            <a:ext cx="4114801" cy="5689600"/>
          </a:xfrm>
        </p:spPr>
        <p:txBody>
          <a:bodyPr/>
          <a:lstStyle/>
          <a:p>
            <a:r>
              <a:rPr lang="en-US" altLang="zh-CN" sz="3200" dirty="0" smtClean="0"/>
              <a:t>F3</a:t>
            </a:r>
          </a:p>
          <a:p>
            <a:pPr lvl="1"/>
            <a:r>
              <a:rPr lang="zh-CN" altLang="en-US" sz="2400" dirty="0" smtClean="0"/>
              <a:t>嵌入域：</a:t>
            </a:r>
            <a:r>
              <a:rPr lang="en-US" altLang="zh-CN" sz="2400" dirty="0" smtClean="0"/>
              <a:t>JPEG</a:t>
            </a:r>
            <a:r>
              <a:rPr lang="zh-CN" altLang="en-US" sz="2400" dirty="0" smtClean="0"/>
              <a:t>系数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修改方式：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不使用</a:t>
            </a:r>
            <a:r>
              <a:rPr lang="en-US" altLang="zh-CN" sz="2000" dirty="0" smtClean="0"/>
              <a:t>0</a:t>
            </a:r>
          </a:p>
          <a:p>
            <a:pPr lvl="2"/>
            <a:r>
              <a:rPr lang="zh-CN" altLang="en-US" sz="2000" dirty="0" smtClean="0"/>
              <a:t>修改采用绝对值减</a:t>
            </a:r>
            <a:r>
              <a:rPr lang="en-US" altLang="zh-CN" sz="2000" dirty="0" smtClean="0"/>
              <a:t>1</a:t>
            </a:r>
          </a:p>
          <a:p>
            <a:pPr lvl="2"/>
            <a:r>
              <a:rPr lang="zh-CN" altLang="en-US" sz="2000" dirty="0" smtClean="0"/>
              <a:t>当修改后为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，则放弃，继续修改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提取：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读取非零系数的</a:t>
            </a:r>
            <a:r>
              <a:rPr lang="en-US" altLang="zh-CN" sz="2000" dirty="0" smtClean="0"/>
              <a:t>LSB</a:t>
            </a:r>
          </a:p>
          <a:p>
            <a:pPr lvl="1"/>
            <a:r>
              <a:rPr lang="zh-CN" altLang="en-US" sz="2400" dirty="0" smtClean="0"/>
              <a:t>效果：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减少了值对效应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维持了分布函数的对称性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但，增加了偶数的分布，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值变多了。</a:t>
            </a:r>
            <a:endParaRPr lang="en-US" altLang="zh-CN" sz="2000" dirty="0" smtClean="0"/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/>
              <a:t>（一）基于</a:t>
            </a:r>
            <a:r>
              <a:rPr lang="zh-CN" altLang="en-US" sz="4400" dirty="0"/>
              <a:t>调整修改方式的方法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endParaRPr lang="zh-CN" altLang="en-US" dirty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584" y="2320790"/>
            <a:ext cx="5054416" cy="28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23333" y="407988"/>
            <a:ext cx="8263467" cy="6477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隶书" charset="0"/>
              </a:rPr>
              <a:t>课后作业</a:t>
            </a:r>
            <a:endParaRPr kumimoji="1" lang="zh-CN" altLang="en-US" sz="4800" dirty="0">
              <a:effectLst>
                <a:outerShdw blurRad="38100" dist="38100" dir="2700000" algn="tl">
                  <a:srgbClr val="C0C0C0"/>
                </a:outerShdw>
              </a:effectLst>
              <a:ea typeface="隶书" charset="0"/>
            </a:endParaRP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1055688"/>
            <a:ext cx="7718425" cy="3195637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200" b="1" dirty="0" smtClean="0"/>
              <a:t>文献阅读</a:t>
            </a:r>
            <a:endParaRPr lang="en-US" altLang="zh-CN" sz="3200" b="1" dirty="0" smtClean="0"/>
          </a:p>
          <a:p>
            <a:pPr lvl="1"/>
            <a:r>
              <a:rPr lang="zh-CN" altLang="zh-CN" sz="2800" b="1" dirty="0"/>
              <a:t>给大家提供</a:t>
            </a:r>
            <a:r>
              <a:rPr lang="en-US" altLang="zh-CN" sz="2800" b="1" dirty="0"/>
              <a:t>6</a:t>
            </a:r>
            <a:r>
              <a:rPr lang="zh-CN" altLang="zh-CN" sz="2800" b="1" dirty="0"/>
              <a:t>类隐写技术文献，作为教材内容的扩充</a:t>
            </a:r>
            <a:r>
              <a:rPr lang="zh-CN" altLang="zh-CN" sz="2800" b="1" dirty="0" smtClean="0"/>
              <a:t>。</a:t>
            </a:r>
            <a:endParaRPr lang="en-US" altLang="zh-CN" sz="2800" b="1" dirty="0" smtClean="0"/>
          </a:p>
          <a:p>
            <a:pPr lvl="1"/>
            <a:r>
              <a:rPr lang="zh-CN" altLang="zh-CN" sz="2800" b="1" dirty="0" smtClean="0"/>
              <a:t>每位</a:t>
            </a:r>
            <a:r>
              <a:rPr lang="zh-CN" altLang="zh-CN" sz="2800" b="1" dirty="0"/>
              <a:t>同学选择一篇文献进行阅读，整理文献阅读报告</a:t>
            </a:r>
            <a:r>
              <a:rPr lang="zh-CN" altLang="zh-CN" sz="2800" b="1" dirty="0" smtClean="0"/>
              <a:t>。</a:t>
            </a:r>
            <a:endParaRPr lang="en-US" altLang="zh-CN" sz="2800" b="1" dirty="0" smtClean="0"/>
          </a:p>
          <a:p>
            <a:pPr lvl="1"/>
            <a:r>
              <a:rPr lang="zh-CN" altLang="zh-CN" sz="2800" b="1" dirty="0" smtClean="0"/>
              <a:t>鼓励</a:t>
            </a:r>
            <a:r>
              <a:rPr lang="zh-CN" altLang="zh-CN" sz="2800" b="1" dirty="0"/>
              <a:t>对论文中的算法进行代码实现。</a:t>
            </a:r>
          </a:p>
        </p:txBody>
      </p:sp>
    </p:spTree>
    <p:extLst>
      <p:ext uri="{BB962C8B-B14F-4D97-AF65-F5344CB8AC3E}">
        <p14:creationId xmlns:p14="http://schemas.microsoft.com/office/powerpoint/2010/main" val="25572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74CC214-D04F-4B25-9EB0-7111746F5E49}" type="datetime1">
              <a:rPr lang="zh-CN" altLang="en-US" smtClean="0"/>
              <a:pPr>
                <a:defRPr/>
              </a:pPr>
              <a:t>2020/10/15</a:t>
            </a:fld>
            <a:endParaRPr lang="en-US" altLang="zh-CN" smtClean="0"/>
          </a:p>
        </p:txBody>
      </p:sp>
      <p:sp>
        <p:nvSpPr>
          <p:cNvPr id="2242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3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6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4E3B70-DA81-3D4A-BC6A-C12AD1F64A18}" type="slidenum">
              <a:rPr lang="zh-CN" altLang="en-US" sz="1200">
                <a:latin typeface="Garamond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zh-CN" sz="1200">
              <a:latin typeface="Garamond" charset="0"/>
            </a:endParaRPr>
          </a:p>
        </p:txBody>
      </p:sp>
      <p:sp>
        <p:nvSpPr>
          <p:cNvPr id="224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7675" y="2708275"/>
            <a:ext cx="4105275" cy="154146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8800">
                <a:solidFill>
                  <a:srgbClr val="002060"/>
                </a:solidFill>
              </a:rPr>
              <a:t>谢 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866" y="922865"/>
            <a:ext cx="5181601" cy="5689600"/>
          </a:xfrm>
        </p:spPr>
        <p:txBody>
          <a:bodyPr/>
          <a:lstStyle/>
          <a:p>
            <a:r>
              <a:rPr lang="en-US" altLang="zh-CN" sz="3200" dirty="0" smtClean="0"/>
              <a:t>F4</a:t>
            </a:r>
          </a:p>
          <a:p>
            <a:pPr lvl="1"/>
            <a:r>
              <a:rPr lang="zh-CN" altLang="en-US" sz="2400" dirty="0" smtClean="0"/>
              <a:t>优化</a:t>
            </a:r>
            <a:r>
              <a:rPr lang="en-US" altLang="zh-CN" sz="2400" dirty="0" smtClean="0"/>
              <a:t>F3</a:t>
            </a:r>
          </a:p>
          <a:p>
            <a:pPr lvl="1"/>
            <a:r>
              <a:rPr lang="zh-CN" altLang="en-US" sz="2400" dirty="0" smtClean="0"/>
              <a:t>思路：对不同正负号的奇偶</a:t>
            </a:r>
            <a:r>
              <a:rPr lang="en-US" altLang="zh-CN" sz="2400" dirty="0" smtClean="0"/>
              <a:t>JPEG</a:t>
            </a:r>
            <a:r>
              <a:rPr lang="zh-CN" altLang="en-US" sz="2400" dirty="0" smtClean="0"/>
              <a:t>系数采用不同的嵌入与消息表示方法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表示方式：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正奇数，负偶数表示</a:t>
            </a:r>
            <a:r>
              <a:rPr lang="en-US" altLang="zh-CN" sz="2000" dirty="0" smtClean="0"/>
              <a:t>1</a:t>
            </a:r>
          </a:p>
          <a:p>
            <a:pPr lvl="2"/>
            <a:r>
              <a:rPr lang="zh-CN" altLang="en-US" sz="2000" dirty="0" smtClean="0"/>
              <a:t>负奇数，正偶数表示</a:t>
            </a:r>
            <a:r>
              <a:rPr lang="en-US" altLang="zh-CN" sz="2000" dirty="0" smtClean="0"/>
              <a:t>0</a:t>
            </a:r>
          </a:p>
          <a:p>
            <a:pPr lvl="2"/>
            <a:r>
              <a:rPr lang="zh-CN" altLang="en-US" sz="2000" dirty="0" smtClean="0"/>
              <a:t>通过减小绝对值方式修改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效果：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维持了分布函数的对称性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但，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仍然变多了。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改进：</a:t>
            </a:r>
            <a:endParaRPr lang="en-US" altLang="zh-CN" sz="2400" dirty="0" smtClean="0"/>
          </a:p>
          <a:p>
            <a:pPr lvl="2"/>
            <a:r>
              <a:rPr lang="en-US" altLang="zh-CN" sz="2000" dirty="0" smtClean="0"/>
              <a:t>F5</a:t>
            </a:r>
            <a:r>
              <a:rPr lang="zh-CN" altLang="en-US" sz="2000" dirty="0" smtClean="0"/>
              <a:t>：矩阵编码：缓解收缩现象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湿纸编码：解决收缩现象</a:t>
            </a:r>
            <a:endParaRPr lang="en-US" altLang="zh-CN" sz="2000" dirty="0" smtClean="0"/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/>
              <a:t>（一）基于</a:t>
            </a:r>
            <a:r>
              <a:rPr lang="zh-CN" altLang="en-US" sz="4400" dirty="0"/>
              <a:t>调整修改方式的方法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endParaRPr lang="zh-CN" altLang="en-US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347" y="2871277"/>
            <a:ext cx="4590853" cy="281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35638"/>
            <a:ext cx="8382000" cy="5689600"/>
          </a:xfrm>
        </p:spPr>
        <p:txBody>
          <a:bodyPr/>
          <a:lstStyle/>
          <a:p>
            <a:r>
              <a:rPr lang="zh-CN" altLang="en-US" sz="2800" dirty="0" smtClean="0"/>
              <a:t>基本原理：通过预留不用于承载消息的区域并进行相应的补偿处理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典型方法 </a:t>
            </a:r>
            <a:r>
              <a:rPr lang="en-US" altLang="zh-CN" sz="2400" dirty="0" err="1" smtClean="0"/>
              <a:t>OutGuess</a:t>
            </a:r>
            <a:r>
              <a:rPr lang="zh-CN" altLang="en-US" sz="2400" dirty="0" smtClean="0"/>
              <a:t>「</a:t>
            </a:r>
            <a:r>
              <a:rPr lang="en-US" altLang="zh-CN" sz="2400" dirty="0" smtClean="0"/>
              <a:t>41</a:t>
            </a:r>
            <a:r>
              <a:rPr lang="zh-CN" altLang="en-US" sz="2400" dirty="0" smtClean="0"/>
              <a:t>」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一阶统计特征保持方法</a:t>
            </a:r>
            <a:endParaRPr lang="en-US" altLang="zh-CN" sz="2400" dirty="0"/>
          </a:p>
          <a:p>
            <a:pPr marL="695325" lvl="2" indent="-342900"/>
            <a:r>
              <a:rPr lang="zh-CN" altLang="en-US" sz="2400" dirty="0">
                <a:cs typeface="+mn-cs"/>
              </a:rPr>
              <a:t>原理：先进行</a:t>
            </a:r>
            <a:r>
              <a:rPr lang="en-US" altLang="zh-CN" sz="2400" dirty="0">
                <a:cs typeface="+mn-cs"/>
              </a:rPr>
              <a:t>LSBR</a:t>
            </a:r>
            <a:r>
              <a:rPr lang="zh-CN" altLang="en-US" sz="2400" dirty="0">
                <a:cs typeface="+mn-cs"/>
              </a:rPr>
              <a:t>嵌入，然后，通过调整非嵌入区域的</a:t>
            </a:r>
            <a:r>
              <a:rPr lang="en-US" altLang="zh-CN" sz="2400" dirty="0">
                <a:cs typeface="+mn-cs"/>
              </a:rPr>
              <a:t>LSB</a:t>
            </a:r>
            <a:r>
              <a:rPr lang="zh-CN" altLang="en-US" sz="2400" dirty="0">
                <a:cs typeface="+mn-cs"/>
              </a:rPr>
              <a:t>值修复改变的直方</a:t>
            </a:r>
            <a:r>
              <a:rPr lang="zh-CN" altLang="en-US" sz="2400" dirty="0" smtClean="0">
                <a:cs typeface="+mn-cs"/>
              </a:rPr>
              <a:t>图</a:t>
            </a:r>
            <a:endParaRPr lang="en-US" altLang="zh-CN" sz="2400" dirty="0" smtClean="0">
              <a:cs typeface="+mn-cs"/>
            </a:endParaRPr>
          </a:p>
          <a:p>
            <a:pPr marL="695325" lvl="2" indent="-342900"/>
            <a:endParaRPr lang="en-US" altLang="zh-CN" sz="2400" dirty="0">
              <a:cs typeface="+mn-cs"/>
            </a:endParaRPr>
          </a:p>
          <a:p>
            <a:pPr marL="695325" lvl="2" indent="-342900"/>
            <a:endParaRPr lang="en-US" altLang="zh-CN" sz="2400" dirty="0" smtClean="0">
              <a:cs typeface="+mn-cs"/>
            </a:endParaRPr>
          </a:p>
          <a:p>
            <a:pPr marL="695325" lvl="2" indent="-342900"/>
            <a:r>
              <a:rPr lang="en-US" altLang="zh-CN" sz="2400" dirty="0" smtClean="0">
                <a:cs typeface="+mn-cs"/>
              </a:rPr>
              <a:t>Y</a:t>
            </a:r>
            <a:r>
              <a:rPr lang="zh-CN" altLang="en-US" sz="2400" dirty="0" smtClean="0">
                <a:cs typeface="+mn-cs"/>
              </a:rPr>
              <a:t>：嵌入后载体； </a:t>
            </a:r>
            <a:r>
              <a:rPr lang="en-US" altLang="zh-CN" sz="2400" dirty="0" smtClean="0">
                <a:cs typeface="+mn-cs"/>
              </a:rPr>
              <a:t>S</a:t>
            </a:r>
            <a:r>
              <a:rPr lang="zh-CN" altLang="en-US" sz="2400" dirty="0" smtClean="0">
                <a:cs typeface="+mn-cs"/>
              </a:rPr>
              <a:t>：含秘区域； </a:t>
            </a:r>
            <a:r>
              <a:rPr lang="en-US" altLang="zh-CN" sz="2400" dirty="0" smtClean="0">
                <a:cs typeface="+mn-cs"/>
              </a:rPr>
              <a:t>C</a:t>
            </a:r>
            <a:r>
              <a:rPr lang="zh-CN" altLang="en-US" sz="2400" dirty="0" smtClean="0">
                <a:cs typeface="+mn-cs"/>
              </a:rPr>
              <a:t>：预留区域</a:t>
            </a:r>
            <a:endParaRPr lang="en-US" altLang="zh-CN" sz="2400" dirty="0" smtClean="0">
              <a:cs typeface="+mn-cs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charset="2"/>
              <a:buChar char="n"/>
            </a:pPr>
            <a:r>
              <a:rPr lang="zh-CN" altLang="en-US" sz="2400" dirty="0" smtClean="0">
                <a:cs typeface="+mn-cs"/>
              </a:rPr>
              <a:t>特点：保持了特征分布，但是大幅度增加了修改次数，降低了嵌入效率</a:t>
            </a:r>
            <a:endParaRPr lang="en-US" altLang="zh-CN" sz="2800" dirty="0">
              <a:cs typeface="+mn-cs"/>
            </a:endParaRPr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/>
              <a:t>（二）基于预留区的</a:t>
            </a:r>
            <a:r>
              <a:rPr lang="zh-CN" altLang="en-US" sz="4400" dirty="0"/>
              <a:t>方法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endParaRPr lang="zh-CN" altLang="en-US" dirty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41" y="4639733"/>
            <a:ext cx="4865259" cy="7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35638"/>
            <a:ext cx="8382000" cy="5689600"/>
          </a:xfrm>
        </p:spPr>
        <p:txBody>
          <a:bodyPr/>
          <a:lstStyle/>
          <a:p>
            <a:r>
              <a:rPr lang="zh-CN" altLang="en-US" sz="2800" dirty="0" smtClean="0"/>
              <a:t>嵌入效率（</a:t>
            </a:r>
            <a:r>
              <a:rPr lang="zh-CN" altLang="en-US" sz="2800" b="1" dirty="0" smtClean="0"/>
              <a:t> </a:t>
            </a:r>
            <a:r>
              <a:rPr lang="en-US" altLang="zh-CN" sz="2800" b="1" dirty="0"/>
              <a:t>Embedding </a:t>
            </a:r>
            <a:r>
              <a:rPr lang="en-US" altLang="zh-CN" sz="2800" b="1" dirty="0" smtClean="0"/>
              <a:t>Efficiency</a:t>
            </a:r>
            <a:r>
              <a:rPr lang="zh-CN" altLang="en-US" sz="2800" b="1" dirty="0" smtClean="0"/>
              <a:t>）。</a:t>
            </a:r>
            <a:r>
              <a:rPr lang="zh-CN" altLang="en-US" sz="2800" b="1" dirty="0"/>
              <a:t>嵌入效率 </a:t>
            </a:r>
            <a:r>
              <a:rPr lang="zh-CN" altLang="en-US" sz="2800" dirty="0"/>
              <a:t>𝑒 </a:t>
            </a:r>
            <a:r>
              <a:rPr lang="zh-CN" altLang="en-US" sz="2800" b="1" dirty="0"/>
              <a:t>的</a:t>
            </a:r>
            <a:r>
              <a:rPr lang="zh-CN" altLang="en-US" sz="2800" b="1" dirty="0" smtClean="0"/>
              <a:t>意义</a:t>
            </a:r>
            <a:r>
              <a:rPr lang="zh-CN" altLang="en-US" sz="2800" b="1" dirty="0"/>
              <a:t>是，平均每修改一个位置所能传输的隐蔽消息信息量，若</a:t>
            </a:r>
            <a:r>
              <a:rPr lang="zh-CN" altLang="en-US" sz="2800" b="1" dirty="0" smtClean="0"/>
              <a:t>信息量</a:t>
            </a:r>
            <a:r>
              <a:rPr lang="zh-CN" altLang="en-US" sz="2800" b="1" dirty="0"/>
              <a:t>用比特表示，则计算公式为 </a:t>
            </a:r>
            <a:endParaRPr lang="zh-CN" altLang="en-US" sz="2800" dirty="0"/>
          </a:p>
          <a:p>
            <a:endParaRPr lang="en-US" altLang="zh-CN" sz="2800" dirty="0" smtClean="0"/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/>
              <a:t>（二）基于预留区的</a:t>
            </a:r>
            <a:r>
              <a:rPr lang="zh-CN" altLang="en-US" sz="4400" dirty="0"/>
              <a:t>方法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endParaRPr lang="zh-CN" altLang="en-US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925276"/>
            <a:ext cx="6299200" cy="9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2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35638"/>
            <a:ext cx="8382000" cy="5689600"/>
          </a:xfrm>
        </p:spPr>
        <p:txBody>
          <a:bodyPr/>
          <a:lstStyle/>
          <a:p>
            <a:r>
              <a:rPr lang="zh-CN" altLang="en-US" sz="2800" dirty="0" smtClean="0"/>
              <a:t>设定一个约束模型，使得隐写遵照这个约束在嵌入过程中满足相应的分布需求，这类方法可以在较好地保持一阶分布的同时，不降低嵌入效率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典型方法 </a:t>
            </a:r>
            <a:endParaRPr lang="en-US" altLang="zh-CN" sz="2400" dirty="0" smtClean="0"/>
          </a:p>
          <a:p>
            <a:pPr lvl="1"/>
            <a:r>
              <a:rPr lang="en-US" altLang="zh-CN" sz="2800" dirty="0" smtClean="0"/>
              <a:t>HDPM</a:t>
            </a:r>
            <a:r>
              <a:rPr lang="zh-CN" altLang="en-US" sz="2800" dirty="0" smtClean="0"/>
              <a:t>隐写</a:t>
            </a:r>
            <a:endParaRPr lang="en-US" altLang="zh-CN" sz="2800" dirty="0" smtClean="0"/>
          </a:p>
          <a:p>
            <a:pPr lvl="2"/>
            <a:r>
              <a:rPr lang="en-US" altLang="zh-CN" sz="2400" dirty="0" smtClean="0"/>
              <a:t>Histogram-preserving data mappings</a:t>
            </a:r>
          </a:p>
          <a:p>
            <a:pPr lvl="1"/>
            <a:r>
              <a:rPr lang="en-US" altLang="zh-CN" sz="2800" dirty="0" smtClean="0"/>
              <a:t>MB</a:t>
            </a:r>
            <a:r>
              <a:rPr lang="zh-CN" altLang="en-US" sz="2800" dirty="0" smtClean="0"/>
              <a:t>隐写</a:t>
            </a:r>
            <a:endParaRPr lang="en-US" altLang="zh-CN" sz="2800" dirty="0" smtClean="0"/>
          </a:p>
          <a:p>
            <a:pPr lvl="2"/>
            <a:r>
              <a:rPr lang="en-US" altLang="zh-CN" sz="2400" dirty="0" smtClean="0"/>
              <a:t>model based</a:t>
            </a:r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 smtClean="0"/>
              <a:t>（三）基于统计模型的</a:t>
            </a:r>
            <a:r>
              <a:rPr lang="zh-CN" altLang="en-US" sz="4400" dirty="0"/>
              <a:t>方法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624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35638"/>
            <a:ext cx="8382000" cy="5689600"/>
          </a:xfrm>
        </p:spPr>
        <p:txBody>
          <a:bodyPr/>
          <a:lstStyle/>
          <a:p>
            <a:r>
              <a:rPr lang="zh-CN" altLang="en-US" sz="2800" dirty="0" smtClean="0"/>
              <a:t>特点：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保持一阶统计分布特性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以</a:t>
            </a:r>
            <a:r>
              <a:rPr lang="en-US" altLang="zh-CN" sz="2400" dirty="0" smtClean="0"/>
              <a:t>QIM</a:t>
            </a:r>
            <a:r>
              <a:rPr lang="zh-CN" altLang="en-US" sz="2400" dirty="0" smtClean="0"/>
              <a:t>为基本嵌入方法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原理：使用熵解码器对秘密消息进行解码处理，使得其保持与</a:t>
            </a:r>
            <a:r>
              <a:rPr lang="en-US" altLang="zh-CN" sz="2400" dirty="0" smtClean="0"/>
              <a:t>cover</a:t>
            </a:r>
            <a:r>
              <a:rPr lang="zh-CN" altLang="en-US" sz="2400" dirty="0" smtClean="0"/>
              <a:t>载体的统计分布特征。</a:t>
            </a:r>
            <a:endParaRPr lang="en-US" altLang="zh-CN" sz="2400" dirty="0" smtClean="0"/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HDPM </a:t>
            </a:r>
            <a:r>
              <a:rPr lang="zh-CN" altLang="en-US" sz="4400" dirty="0" smtClean="0"/>
              <a:t>方法</a:t>
            </a:r>
            <a:endParaRPr lang="zh-CN" altLang="en-US" dirty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3746500"/>
            <a:ext cx="78359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9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8400"/>
            <a:ext cx="8229600" cy="5689600"/>
          </a:xfrm>
        </p:spPr>
        <p:txBody>
          <a:bodyPr/>
          <a:lstStyle/>
          <a:p>
            <a:r>
              <a:rPr lang="zh-CN" altLang="en-US" sz="2800" dirty="0" smtClean="0"/>
              <a:t>依据所编码字符出现</a:t>
            </a:r>
            <a:r>
              <a:rPr lang="zh-CN" altLang="en-US" sz="2800" dirty="0"/>
              <a:t>概率来</a:t>
            </a:r>
            <a:r>
              <a:rPr lang="zh-CN" altLang="en-US" sz="2800" dirty="0" smtClean="0"/>
              <a:t>构造码本，将概率高的字符赋予短</a:t>
            </a:r>
            <a:r>
              <a:rPr lang="en-US" altLang="zh-CN" sz="2800" dirty="0" smtClean="0"/>
              <a:t>bit</a:t>
            </a:r>
            <a:r>
              <a:rPr lang="zh-CN" altLang="en-US" sz="2800" dirty="0" smtClean="0"/>
              <a:t>数，概率低的字符赋予长</a:t>
            </a:r>
            <a:r>
              <a:rPr lang="en-US" altLang="zh-CN" sz="2800" dirty="0" smtClean="0"/>
              <a:t>bit</a:t>
            </a:r>
            <a:r>
              <a:rPr lang="zh-CN" altLang="en-US" sz="2800" dirty="0" smtClean="0"/>
              <a:t>数，从而实现对数据的压缩编码，</a:t>
            </a:r>
            <a:r>
              <a:rPr lang="zh-CN" altLang="en-US" sz="2800" dirty="0"/>
              <a:t>一般就叫做</a:t>
            </a:r>
            <a:r>
              <a:rPr lang="en-US" altLang="zh-CN" sz="2800" dirty="0"/>
              <a:t>Huffman</a:t>
            </a:r>
            <a:r>
              <a:rPr lang="zh-CN" altLang="en-US" sz="2800" dirty="0"/>
              <a:t>编码（有时也称为霍夫曼编码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赫</a:t>
            </a:r>
            <a:r>
              <a:rPr lang="zh-CN" altLang="en-US" sz="2000" dirty="0"/>
              <a:t>夫曼码的码字（各符号的代码）是异前置码字，即任一码字不会是另一码字的前面部分，这使各码字可以连在一起传送，中间不需另加隔离符号，只要传送时不出错，收端仍可分离各个码字，不致混淆。</a:t>
            </a:r>
            <a:endParaRPr lang="en-US" altLang="zh-CN" sz="2000" dirty="0" smtClean="0"/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Huffman</a:t>
            </a:r>
            <a:r>
              <a:rPr lang="zh-CN" altLang="en-US" dirty="0" smtClean="0">
                <a:effectLst/>
              </a:rPr>
              <a:t>编码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744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8400"/>
            <a:ext cx="8229600" cy="5689600"/>
          </a:xfrm>
        </p:spPr>
        <p:txBody>
          <a:bodyPr/>
          <a:lstStyle/>
          <a:p>
            <a:r>
              <a:rPr lang="zh-CN" altLang="en-US" sz="2800" b="1" dirty="0" smtClean="0"/>
              <a:t>步骤：</a:t>
            </a:r>
            <a:endParaRPr lang="en-US" altLang="zh-CN" sz="2800" b="1" dirty="0" smtClean="0"/>
          </a:p>
          <a:p>
            <a:r>
              <a:rPr lang="en-US" altLang="zh-CN" sz="2000" dirty="0" smtClean="0"/>
              <a:t>– </a:t>
            </a:r>
            <a:r>
              <a:rPr lang="en-US" altLang="zh-CN" sz="2000" dirty="0"/>
              <a:t> </a:t>
            </a:r>
            <a:r>
              <a:rPr lang="zh-CN" altLang="en-US" sz="2000" b="1" dirty="0"/>
              <a:t>按照递减顺序排列信源符号的出现概率 </a:t>
            </a:r>
            <a:endParaRPr lang="zh-CN" altLang="en-US" sz="2000" dirty="0"/>
          </a:p>
          <a:p>
            <a:r>
              <a:rPr lang="en-US" altLang="zh-CN" sz="2000" dirty="0"/>
              <a:t>–  </a:t>
            </a:r>
            <a:r>
              <a:rPr lang="zh-CN" altLang="en-US" sz="2000" b="1" dirty="0"/>
              <a:t>将最小的两个概率相加得到一个新的概率和新的递减列表，每次重复这一过程， 直到列表中只剩下概率</a:t>
            </a:r>
            <a:r>
              <a:rPr lang="en-US" altLang="zh-CN" sz="2000" b="1" dirty="0"/>
              <a:t>1.0</a:t>
            </a:r>
            <a:r>
              <a:rPr lang="zh-CN" altLang="en-US" sz="2000" b="1" dirty="0"/>
              <a:t>为止 </a:t>
            </a:r>
            <a:endParaRPr lang="zh-CN" altLang="en-US" sz="2000" dirty="0"/>
          </a:p>
          <a:p>
            <a:r>
              <a:rPr lang="en-US" altLang="zh-CN" sz="2000" dirty="0"/>
              <a:t>–  </a:t>
            </a:r>
            <a:r>
              <a:rPr lang="zh-CN" altLang="en-US" sz="2000" b="1" dirty="0"/>
              <a:t>对每次的组合路径，进行组合路径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二叉树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的描绘， 将概率较大的路径标注为 </a:t>
            </a:r>
            <a:r>
              <a:rPr lang="en-US" altLang="zh-CN" sz="2000" b="1" dirty="0" smtClean="0"/>
              <a:t>0</a:t>
            </a:r>
            <a:r>
              <a:rPr lang="zh-CN" altLang="en-US" sz="2000" b="1" dirty="0" smtClean="0"/>
              <a:t>，</a:t>
            </a:r>
            <a:r>
              <a:rPr lang="zh-CN" altLang="en-US" sz="2000" b="1" dirty="0"/>
              <a:t>将较小的标注</a:t>
            </a:r>
            <a:r>
              <a:rPr lang="zh-CN" altLang="en-US" sz="2000" b="1" dirty="0" smtClean="0"/>
              <a:t>为</a:t>
            </a: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，</a:t>
            </a:r>
            <a:r>
              <a:rPr lang="zh-CN" altLang="en-US" sz="2000" b="1" dirty="0"/>
              <a:t>或者反之 </a:t>
            </a:r>
            <a:endParaRPr lang="zh-CN" altLang="en-US" sz="2000" dirty="0"/>
          </a:p>
          <a:p>
            <a:r>
              <a:rPr lang="en-US" altLang="zh-CN" sz="2000" dirty="0"/>
              <a:t>–  </a:t>
            </a:r>
            <a:r>
              <a:rPr lang="zh-CN" altLang="en-US" sz="2000" b="1" dirty="0"/>
              <a:t>将以上路径从开始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最低位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直到最终</a:t>
            </a:r>
            <a:r>
              <a:rPr lang="en-US" altLang="zh-CN" sz="2000" b="1" dirty="0"/>
              <a:t>1.0</a:t>
            </a:r>
            <a:r>
              <a:rPr lang="zh-CN" altLang="en-US" sz="2000" b="1" dirty="0"/>
              <a:t>上的标注记录下来，即</a:t>
            </a:r>
            <a:r>
              <a:rPr lang="en-US" altLang="zh-CN" sz="2000" b="1" dirty="0"/>
              <a:t>Huffman</a:t>
            </a:r>
            <a:r>
              <a:rPr lang="zh-CN" altLang="en-US" sz="2000" b="1" dirty="0"/>
              <a:t>码 </a:t>
            </a:r>
            <a:endParaRPr lang="zh-CN" altLang="en-US" sz="2000" dirty="0">
              <a:effectLst/>
            </a:endParaRPr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Huffman</a:t>
            </a:r>
            <a:r>
              <a:rPr lang="zh-CN" altLang="en-US" dirty="0" smtClean="0">
                <a:effectLst/>
              </a:rPr>
              <a:t>编码</a:t>
            </a:r>
            <a:endParaRPr lang="zh-CN" altLang="en-US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4" y="4013200"/>
            <a:ext cx="5943600" cy="238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5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35638"/>
            <a:ext cx="2912533" cy="5689600"/>
          </a:xfrm>
        </p:spPr>
        <p:txBody>
          <a:bodyPr/>
          <a:lstStyle/>
          <a:p>
            <a:r>
              <a:rPr lang="zh-CN" altLang="en-US" sz="2800" dirty="0" smtClean="0"/>
              <a:t>改进优化</a:t>
            </a:r>
            <a:endParaRPr lang="en-US" altLang="zh-CN" sz="2800" dirty="0" smtClean="0"/>
          </a:p>
          <a:p>
            <a:r>
              <a:rPr lang="zh-CN" altLang="en-US" sz="2800" dirty="0" smtClean="0"/>
              <a:t>基于熵编码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解码器特性</a:t>
            </a:r>
            <a:endParaRPr lang="en-US" altLang="zh-CN" sz="2800" dirty="0" smtClean="0"/>
          </a:p>
          <a:p>
            <a:r>
              <a:rPr lang="zh-CN" altLang="en-US" sz="2400" dirty="0" smtClean="0"/>
              <a:t>对概率分布的处理结合了非</a:t>
            </a:r>
            <a:r>
              <a:rPr lang="en-US" altLang="zh-CN" sz="2400" dirty="0" smtClean="0"/>
              <a:t>LSB</a:t>
            </a:r>
            <a:r>
              <a:rPr lang="zh-CN" altLang="en-US" sz="2400" dirty="0" smtClean="0"/>
              <a:t>位平面的条件概率，更有利于保持统计分布特性</a:t>
            </a:r>
            <a:endParaRPr lang="en-US" altLang="zh-CN" sz="2400" dirty="0" smtClean="0"/>
          </a:p>
          <a:p>
            <a:r>
              <a:rPr lang="zh-CN" altLang="en-US" sz="2400" dirty="0" smtClean="0"/>
              <a:t>不需要传递边信息</a:t>
            </a:r>
            <a:endParaRPr lang="en-US" altLang="zh-CN" sz="2400" dirty="0" smtClean="0"/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MB </a:t>
            </a:r>
            <a:r>
              <a:rPr lang="zh-CN" altLang="en-US" sz="4400" dirty="0" smtClean="0"/>
              <a:t>方法</a:t>
            </a:r>
            <a:endParaRPr lang="zh-CN" altLang="en-US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196" y="385193"/>
            <a:ext cx="5753100" cy="3162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667" y="3825363"/>
            <a:ext cx="5461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6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407988"/>
            <a:ext cx="7499350" cy="647700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隶书" charset="0"/>
              </a:rPr>
              <a:t>Outline</a:t>
            </a:r>
            <a:endParaRPr kumimoji="1" lang="zh-CN" altLang="en-US" sz="4800" dirty="0">
              <a:effectLst>
                <a:outerShdw blurRad="38100" dist="38100" dir="2700000" algn="tl">
                  <a:srgbClr val="C0C0C0"/>
                </a:outerShdw>
              </a:effectLst>
              <a:ea typeface="隶书" charset="0"/>
            </a:endParaRP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780" y="1780116"/>
            <a:ext cx="7718425" cy="3195638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 dirty="0">
                <a:solidFill>
                  <a:srgbClr val="FF0000"/>
                </a:solidFill>
              </a:rPr>
              <a:t>一、隐写分布特性保持</a:t>
            </a:r>
            <a:endParaRPr lang="en-US" altLang="zh-CN" sz="34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 dirty="0" smtClean="0"/>
              <a:t>二、</a:t>
            </a:r>
            <a:r>
              <a:rPr lang="zh-CN" altLang="en-US" sz="3400" b="1" dirty="0"/>
              <a:t>安全隐写算法</a:t>
            </a:r>
            <a:endParaRPr lang="en-US" altLang="zh-CN" sz="3400" b="1" dirty="0"/>
          </a:p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 dirty="0" smtClean="0"/>
              <a:t>三、</a:t>
            </a:r>
            <a:r>
              <a:rPr lang="zh-CN" altLang="en-US" sz="3400" b="1" dirty="0"/>
              <a:t>隐写及隐写分析技术现状及趋势</a:t>
            </a:r>
            <a:endParaRPr lang="en-US" altLang="zh-CN" sz="3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38187"/>
          </a:xfrm>
        </p:spPr>
        <p:txBody>
          <a:bodyPr/>
          <a:lstStyle/>
          <a:p>
            <a:r>
              <a:rPr kumimoji="1" lang="zh-CN" altLang="en-US" sz="44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charset="0"/>
              </a:rPr>
              <a:t>文献推荐阅读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530725"/>
          </a:xfrm>
        </p:spPr>
        <p:txBody>
          <a:bodyPr/>
          <a:lstStyle/>
          <a:p>
            <a:r>
              <a:rPr lang="en-US" altLang="zh-CN" sz="2400" dirty="0"/>
              <a:t>[1] 《</a:t>
            </a:r>
            <a:r>
              <a:rPr lang="zh-CN" altLang="en-US" sz="2400" dirty="0"/>
              <a:t>隐写学原理与技术</a:t>
            </a:r>
            <a:r>
              <a:rPr lang="en-US" altLang="zh-CN" sz="2400" dirty="0"/>
              <a:t>》</a:t>
            </a:r>
            <a:r>
              <a:rPr lang="zh-CN" altLang="en-US" sz="2400" dirty="0" smtClean="0"/>
              <a:t>第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章 </a:t>
            </a:r>
            <a:endParaRPr lang="en-US" altLang="zh-CN" sz="2400" dirty="0"/>
          </a:p>
          <a:p>
            <a:r>
              <a:rPr lang="en-US" altLang="zh-CN" sz="2400" dirty="0"/>
              <a:t>[2] N. Proves. Defending against statistical </a:t>
            </a:r>
            <a:r>
              <a:rPr lang="en-US" altLang="zh-CN" sz="2400" dirty="0" err="1"/>
              <a:t>steganalysis</a:t>
            </a:r>
            <a:r>
              <a:rPr lang="en-US" altLang="zh-CN" sz="2400" dirty="0"/>
              <a:t>. The 10th USENIX Security Symposium, Washington, DC, USA, August 2001, pp.323-335 </a:t>
            </a:r>
          </a:p>
          <a:p>
            <a:r>
              <a:rPr lang="en-US" altLang="zh-CN" sz="2400" dirty="0"/>
              <a:t>– </a:t>
            </a:r>
            <a:r>
              <a:rPr lang="zh-CN" altLang="en-US" sz="2400" dirty="0"/>
              <a:t>描述</a:t>
            </a:r>
            <a:r>
              <a:rPr lang="en-US" altLang="zh-CN" sz="2400" dirty="0" err="1"/>
              <a:t>OutGuess</a:t>
            </a:r>
            <a:r>
              <a:rPr lang="zh-CN" altLang="en-US" sz="2400" dirty="0"/>
              <a:t>隐写及其基于统计恢复修正的统计保持方法 </a:t>
            </a:r>
            <a:endParaRPr lang="en-US" altLang="zh-CN" sz="2400" dirty="0"/>
          </a:p>
          <a:p>
            <a:r>
              <a:rPr lang="en-US" altLang="zh-CN" sz="2400" dirty="0"/>
              <a:t>[3] P. </a:t>
            </a:r>
            <a:r>
              <a:rPr lang="en-US" altLang="zh-CN" sz="2400" dirty="0" err="1"/>
              <a:t>Sallee</a:t>
            </a:r>
            <a:r>
              <a:rPr lang="en-US" altLang="zh-CN" sz="2400" dirty="0"/>
              <a:t>. Model-based steganography. In Proc. IWDW’03, LNCS 2939, pp. 154–167, Springer-</a:t>
            </a:r>
            <a:r>
              <a:rPr lang="en-US" altLang="zh-CN" sz="2400" dirty="0" err="1"/>
              <a:t>Verlag</a:t>
            </a:r>
            <a:r>
              <a:rPr lang="en-US" altLang="zh-CN" sz="2400" dirty="0"/>
              <a:t>, 2004. </a:t>
            </a:r>
          </a:p>
          <a:p>
            <a:r>
              <a:rPr lang="en-US" altLang="zh-CN" sz="2400" dirty="0"/>
              <a:t>– </a:t>
            </a:r>
            <a:r>
              <a:rPr lang="zh-CN" altLang="en-US" sz="2400" dirty="0"/>
              <a:t>描述基于模型</a:t>
            </a:r>
            <a:r>
              <a:rPr lang="en-US" altLang="zh-CN" sz="2400" dirty="0"/>
              <a:t>(MB)</a:t>
            </a:r>
            <a:r>
              <a:rPr lang="zh-CN" altLang="en-US" sz="2400" dirty="0"/>
              <a:t>的隐写及其统计保持方法 </a:t>
            </a:r>
            <a:endParaRPr lang="en-US" altLang="zh-CN" sz="2400" dirty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8776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407988"/>
            <a:ext cx="7499350" cy="647700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隶书" charset="0"/>
              </a:rPr>
              <a:t>Outline</a:t>
            </a:r>
            <a:endParaRPr kumimoji="1" lang="zh-CN" altLang="en-US" sz="4800" dirty="0">
              <a:effectLst>
                <a:outerShdw blurRad="38100" dist="38100" dir="2700000" algn="tl">
                  <a:srgbClr val="C0C0C0"/>
                </a:outerShdw>
              </a:effectLst>
              <a:ea typeface="隶书" charset="0"/>
            </a:endParaRP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780" y="1780116"/>
            <a:ext cx="7718425" cy="3195638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 dirty="0"/>
              <a:t>一、隐写分布特性保持</a:t>
            </a:r>
            <a:endParaRPr lang="en-US" altLang="zh-CN" sz="3400" b="1" dirty="0"/>
          </a:p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 dirty="0">
                <a:solidFill>
                  <a:srgbClr val="FF0000"/>
                </a:solidFill>
              </a:rPr>
              <a:t>二、</a:t>
            </a:r>
            <a:r>
              <a:rPr lang="zh-CN" altLang="en-US" sz="3400" b="1" dirty="0">
                <a:solidFill>
                  <a:srgbClr val="FF0000"/>
                </a:solidFill>
              </a:rPr>
              <a:t>安全隐写算法</a:t>
            </a:r>
            <a:endParaRPr lang="en-US" altLang="zh-CN" sz="34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 dirty="0" smtClean="0"/>
              <a:t>三、</a:t>
            </a:r>
            <a:r>
              <a:rPr lang="zh-CN" altLang="en-US" sz="3400" b="1" dirty="0"/>
              <a:t>隐写及隐写分析技术现状及趋势</a:t>
            </a:r>
            <a:endParaRPr lang="en-US" altLang="zh-CN" sz="3400" b="1" dirty="0"/>
          </a:p>
        </p:txBody>
      </p:sp>
    </p:spTree>
    <p:extLst>
      <p:ext uri="{BB962C8B-B14F-4D97-AF65-F5344CB8AC3E}">
        <p14:creationId xmlns:p14="http://schemas.microsoft.com/office/powerpoint/2010/main" val="6027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（回顾）隐</a:t>
            </a:r>
            <a:r>
              <a:rPr lang="zh-CN" altLang="en-US" sz="3600" dirty="0"/>
              <a:t>写对抗隐写分析的</a:t>
            </a:r>
            <a:r>
              <a:rPr lang="zh-CN" altLang="en-US" sz="3600" dirty="0" smtClean="0"/>
              <a:t>主要手段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037667"/>
          </a:xfrm>
        </p:spPr>
        <p:txBody>
          <a:bodyPr/>
          <a:lstStyle/>
          <a:p>
            <a:r>
              <a:rPr lang="zh-CN" altLang="en-US" sz="2800" b="1" dirty="0" smtClean="0">
                <a:solidFill>
                  <a:srgbClr val="002060"/>
                </a:solidFill>
              </a:rPr>
              <a:t>特征保持</a:t>
            </a:r>
            <a:endParaRPr lang="en-US" altLang="zh-CN" sz="2800" b="1" dirty="0" smtClean="0">
              <a:solidFill>
                <a:srgbClr val="002060"/>
              </a:solidFill>
            </a:endParaRPr>
          </a:p>
          <a:p>
            <a:pPr lvl="1"/>
            <a:r>
              <a:rPr lang="zh-CN" altLang="en-US" sz="2000" b="1" dirty="0" smtClean="0"/>
              <a:t>隐写的嵌入尽量保持载体的原有特征</a:t>
            </a:r>
            <a:r>
              <a:rPr lang="en-US" altLang="zh-CN" sz="2000" b="1" dirty="0" smtClean="0"/>
              <a:t>(</a:t>
            </a:r>
            <a:r>
              <a:rPr lang="zh-CN" altLang="en-US" sz="2000" b="1" dirty="0" smtClean="0"/>
              <a:t>非常困难的 问题</a:t>
            </a:r>
            <a:r>
              <a:rPr lang="en-US" altLang="zh-CN" sz="2000" b="1" dirty="0" smtClean="0"/>
              <a:t>) </a:t>
            </a:r>
            <a:endParaRPr lang="zh-CN" altLang="en-US" sz="2000" dirty="0" smtClean="0"/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降低</a:t>
            </a:r>
            <a:r>
              <a:rPr lang="zh-CN" altLang="en-US" sz="2800" b="1" dirty="0">
                <a:solidFill>
                  <a:srgbClr val="FF0000"/>
                </a:solidFill>
              </a:rPr>
              <a:t>修改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次数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b="1" dirty="0" smtClean="0"/>
              <a:t>在</a:t>
            </a:r>
            <a:r>
              <a:rPr lang="zh-CN" altLang="en-US" sz="2000" b="1" dirty="0"/>
              <a:t>一定负载率下，提高嵌入效率，减少对</a:t>
            </a:r>
            <a:r>
              <a:rPr lang="zh-CN" altLang="en-US" sz="2000" b="1" dirty="0" smtClean="0"/>
              <a:t>载体的</a:t>
            </a:r>
            <a:r>
              <a:rPr lang="zh-CN" altLang="en-US" sz="2000" b="1" dirty="0"/>
              <a:t>修改</a:t>
            </a:r>
            <a:r>
              <a:rPr lang="zh-CN" altLang="en-US" sz="2000" b="1" dirty="0" smtClean="0"/>
              <a:t>次数</a:t>
            </a:r>
            <a:endParaRPr lang="en-US" altLang="zh-CN" sz="2000" b="1" dirty="0" smtClean="0"/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降低</a:t>
            </a:r>
            <a:r>
              <a:rPr lang="zh-CN" altLang="en-US" sz="2800" b="1" dirty="0">
                <a:solidFill>
                  <a:srgbClr val="FF0000"/>
                </a:solidFill>
              </a:rPr>
              <a:t>修改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扰动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 smtClean="0"/>
              <a:t>降低</a:t>
            </a:r>
            <a:r>
              <a:rPr lang="zh-CN" altLang="en-US" sz="2400" b="1" dirty="0"/>
              <a:t>对载体修改的信号幅度或者</a:t>
            </a:r>
            <a:r>
              <a:rPr lang="zh-CN" altLang="en-US" sz="2400" b="1" dirty="0" smtClean="0"/>
              <a:t>能量</a:t>
            </a:r>
            <a:endParaRPr lang="en-US" altLang="zh-CN" sz="2400" b="1" dirty="0" smtClean="0"/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降低</a:t>
            </a:r>
            <a:r>
              <a:rPr lang="zh-CN" altLang="en-US" sz="2800" b="1" dirty="0">
                <a:solidFill>
                  <a:srgbClr val="FF0000"/>
                </a:solidFill>
              </a:rPr>
              <a:t>被检测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代价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 smtClean="0"/>
              <a:t>对</a:t>
            </a:r>
            <a:r>
              <a:rPr lang="zh-CN" altLang="en-US" sz="2400" b="1" dirty="0"/>
              <a:t>风险进行定量描述，对载体的修改方式</a:t>
            </a:r>
            <a:r>
              <a:rPr lang="zh-CN" altLang="en-US" sz="2400" b="1" dirty="0" smtClean="0"/>
              <a:t>考虑</a:t>
            </a:r>
            <a:r>
              <a:rPr lang="zh-CN" altLang="en-US" sz="2400" b="1" dirty="0"/>
              <a:t>了降低被隐写分析检测的风险 </a:t>
            </a:r>
            <a:endParaRPr lang="en-US" altLang="zh-CN" sz="2400" dirty="0">
              <a:latin typeface="Wingdings" charset="2"/>
            </a:endParaRPr>
          </a:p>
          <a:p>
            <a:r>
              <a:rPr lang="zh-CN" altLang="en-US" sz="2800" b="1" dirty="0" smtClean="0">
                <a:solidFill>
                  <a:srgbClr val="002060"/>
                </a:solidFill>
              </a:rPr>
              <a:t>提高</a:t>
            </a:r>
            <a:r>
              <a:rPr lang="zh-CN" altLang="en-US" sz="2800" b="1" dirty="0">
                <a:solidFill>
                  <a:srgbClr val="002060"/>
                </a:solidFill>
              </a:rPr>
              <a:t>应用方式的</a:t>
            </a:r>
            <a:r>
              <a:rPr lang="zh-CN" altLang="en-US" sz="2800" b="1" dirty="0" smtClean="0">
                <a:solidFill>
                  <a:srgbClr val="002060"/>
                </a:solidFill>
              </a:rPr>
              <a:t>安全</a:t>
            </a:r>
            <a:endParaRPr lang="en-US" altLang="zh-CN" sz="2800" b="1" dirty="0" smtClean="0">
              <a:solidFill>
                <a:srgbClr val="002060"/>
              </a:solidFill>
            </a:endParaRPr>
          </a:p>
          <a:p>
            <a:pPr lvl="1"/>
            <a:r>
              <a:rPr lang="zh-CN" altLang="en-US" sz="2400" b="1" dirty="0" smtClean="0"/>
              <a:t>在</a:t>
            </a:r>
            <a:r>
              <a:rPr lang="zh-CN" altLang="en-US" sz="2400" b="1" dirty="0"/>
              <a:t>应用中考虑了隐写协议安全、抗</a:t>
            </a:r>
            <a:r>
              <a:rPr lang="zh-CN" altLang="en-US" sz="2400" b="1" dirty="0" smtClean="0"/>
              <a:t>关联分析</a:t>
            </a:r>
            <a:r>
              <a:rPr lang="zh-CN" altLang="en-US" sz="2400" b="1" dirty="0"/>
              <a:t>等因素 </a:t>
            </a:r>
            <a:endParaRPr lang="zh-CN" altLang="en-US" sz="24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50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安全隐写算法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037667"/>
          </a:xfrm>
        </p:spPr>
        <p:txBody>
          <a:bodyPr/>
          <a:lstStyle/>
          <a:p>
            <a:r>
              <a:rPr kumimoji="1" lang="zh-CN" altLang="en-US" sz="3200" dirty="0" smtClean="0">
                <a:solidFill>
                  <a:srgbClr val="FF0000"/>
                </a:solidFill>
              </a:rPr>
              <a:t>矩阵编码</a:t>
            </a:r>
            <a:endParaRPr kumimoji="1" lang="en-US" altLang="zh-CN" sz="3200" dirty="0" smtClean="0">
              <a:solidFill>
                <a:srgbClr val="FF0000"/>
              </a:solidFill>
            </a:endParaRPr>
          </a:p>
          <a:p>
            <a:pPr lvl="1"/>
            <a:r>
              <a:rPr kumimoji="1" lang="zh-CN" altLang="en-US" sz="2800" dirty="0" smtClean="0"/>
              <a:t>减少修改量</a:t>
            </a:r>
            <a:endParaRPr kumimoji="1" lang="en-US" altLang="zh-CN" sz="2800" dirty="0"/>
          </a:p>
          <a:p>
            <a:endParaRPr kumimoji="1" lang="en-US" altLang="zh-CN" sz="3200" dirty="0" smtClean="0"/>
          </a:p>
          <a:p>
            <a:r>
              <a:rPr kumimoji="1" lang="zh-CN" altLang="en-US" sz="3200" dirty="0" smtClean="0"/>
              <a:t>湿纸编码</a:t>
            </a:r>
            <a:endParaRPr kumimoji="1" lang="en-US" altLang="zh-CN" sz="3200" dirty="0" smtClean="0"/>
          </a:p>
          <a:p>
            <a:pPr lvl="1"/>
            <a:r>
              <a:rPr kumimoji="1" lang="zh-CN" altLang="en-US" sz="2800" dirty="0" smtClean="0"/>
              <a:t>解决非通道共享</a:t>
            </a:r>
            <a:endParaRPr kumimoji="1" lang="en-US" altLang="zh-CN" sz="3200" dirty="0"/>
          </a:p>
          <a:p>
            <a:endParaRPr kumimoji="1" lang="en-US" altLang="zh-CN" sz="3200" dirty="0" smtClean="0"/>
          </a:p>
          <a:p>
            <a:r>
              <a:rPr kumimoji="1" lang="zh-CN" altLang="en-US" sz="3200" dirty="0" smtClean="0"/>
              <a:t>最小失真代价隐写</a:t>
            </a:r>
            <a:endParaRPr kumimoji="1" lang="en-US" altLang="zh-CN" sz="3200" dirty="0" smtClean="0"/>
          </a:p>
          <a:p>
            <a:pPr lvl="1"/>
            <a:r>
              <a:rPr kumimoji="1" lang="zh-CN" altLang="en-US" sz="2400" dirty="0" smtClean="0"/>
              <a:t>最优编码理论的具体实例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337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矩阵编码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实现各类统计分布特征的保持是非常困难的</a:t>
            </a:r>
            <a:endParaRPr kumimoji="1" lang="en-US" altLang="zh-CN" dirty="0" smtClean="0"/>
          </a:p>
          <a:p>
            <a:r>
              <a:rPr kumimoji="1" lang="zh-CN" altLang="en-US" dirty="0" smtClean="0"/>
              <a:t>其他方法？？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尽量减少对特征的扰动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r>
              <a:rPr kumimoji="1" lang="zh-CN" altLang="en-US" sz="3200" dirty="0" smtClean="0"/>
              <a:t>矩阵</a:t>
            </a:r>
            <a:r>
              <a:rPr kumimoji="1" lang="zh-CN" altLang="en-US" sz="3200" dirty="0" smtClean="0"/>
              <a:t>编码</a:t>
            </a:r>
            <a:r>
              <a:rPr kumimoji="1" lang="en-US" altLang="zh-CN" sz="3200" dirty="0" smtClean="0"/>
              <a:t>:</a:t>
            </a:r>
          </a:p>
          <a:p>
            <a:pPr lvl="1"/>
            <a:r>
              <a:rPr kumimoji="1" lang="en-US" altLang="zh-CN" sz="2800" dirty="0"/>
              <a:t>Ideal</a:t>
            </a:r>
            <a:r>
              <a:rPr kumimoji="1" lang="zh-CN" altLang="en-US" sz="2800" dirty="0"/>
              <a:t>：借助</a:t>
            </a:r>
            <a:r>
              <a:rPr kumimoji="1" lang="zh-CN" altLang="en-US" sz="2800" dirty="0">
                <a:solidFill>
                  <a:srgbClr val="FF0000"/>
                </a:solidFill>
              </a:rPr>
              <a:t>纠错编码</a:t>
            </a:r>
            <a:r>
              <a:rPr kumimoji="1" lang="zh-CN" altLang="en-US" sz="2800" dirty="0"/>
              <a:t>的相关理论和技术，通过编码方法减少每个载体分组中所需要的嵌入修改次数。</a:t>
            </a:r>
            <a:endParaRPr kumimoji="1" lang="en-US" altLang="zh-CN" sz="2800" dirty="0"/>
          </a:p>
          <a:p>
            <a:endParaRPr kumimoji="1"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8712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矩阵编码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3200" dirty="0"/>
              <a:t>重要意义：</a:t>
            </a:r>
            <a:r>
              <a:rPr kumimoji="1" lang="en-US" altLang="zh-CN" sz="3200" dirty="0"/>
              <a:t>milestone</a:t>
            </a:r>
          </a:p>
          <a:p>
            <a:r>
              <a:rPr kumimoji="1" lang="zh-CN" altLang="en-US" sz="3200" dirty="0" smtClean="0"/>
              <a:t>促进</a:t>
            </a:r>
            <a:r>
              <a:rPr kumimoji="1" lang="zh-CN" altLang="en-US" sz="3200" dirty="0" smtClean="0"/>
              <a:t>了隐写码（</a:t>
            </a:r>
            <a:r>
              <a:rPr kumimoji="1" lang="en-US" altLang="zh-CN" sz="3200" dirty="0" err="1" smtClean="0"/>
              <a:t>steganographic</a:t>
            </a:r>
            <a:r>
              <a:rPr kumimoji="1" lang="en-US" altLang="zh-CN" sz="3200" dirty="0" smtClean="0"/>
              <a:t> codes</a:t>
            </a:r>
            <a:r>
              <a:rPr kumimoji="1" lang="zh-CN" altLang="en-US" sz="3200" dirty="0" smtClean="0"/>
              <a:t>）的发展 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经典的代表性工作</a:t>
            </a:r>
            <a:endParaRPr kumimoji="1" lang="en-US" altLang="zh-CN" sz="3200" dirty="0" smtClean="0"/>
          </a:p>
          <a:p>
            <a:pPr lvl="1"/>
            <a:r>
              <a:rPr kumimoji="1" lang="en-US" altLang="zh-CN" sz="2400" dirty="0">
                <a:solidFill>
                  <a:srgbClr val="FF0000"/>
                </a:solidFill>
              </a:rPr>
              <a:t>F5</a:t>
            </a:r>
            <a:r>
              <a:rPr kumimoji="1" lang="zh-CN" altLang="en-US" sz="2400" dirty="0">
                <a:solidFill>
                  <a:srgbClr val="FF0000"/>
                </a:solidFill>
              </a:rPr>
              <a:t>：基于汉明码的典型矩阵编码实例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sz="2400" dirty="0"/>
              <a:t>MME(modified matrix encoding)</a:t>
            </a:r>
            <a:r>
              <a:rPr kumimoji="1" lang="zh-CN" altLang="en-US" sz="2400" dirty="0"/>
              <a:t>：使得矩阵编码能够利用</a:t>
            </a:r>
            <a:r>
              <a:rPr kumimoji="1" lang="en-US" altLang="zh-CN" sz="2400" dirty="0"/>
              <a:t>JPEG</a:t>
            </a:r>
            <a:r>
              <a:rPr kumimoji="1" lang="zh-CN" altLang="en-US" sz="2400" dirty="0"/>
              <a:t>图像压缩的边信息</a:t>
            </a:r>
            <a:endParaRPr kumimoji="1" lang="en-US" altLang="zh-CN" sz="2400" dirty="0"/>
          </a:p>
          <a:p>
            <a:endParaRPr kumimoji="1"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1320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纠错码（</a:t>
            </a:r>
            <a:r>
              <a:rPr lang="en-US" altLang="zh-CN" dirty="0"/>
              <a:t> error correcting code</a:t>
            </a:r>
            <a:r>
              <a:rPr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dirty="0" smtClean="0"/>
              <a:t>定义：</a:t>
            </a:r>
            <a:r>
              <a:rPr lang="zh-CN" altLang="en-US" sz="2800" dirty="0" smtClean="0">
                <a:solidFill>
                  <a:srgbClr val="FF0000"/>
                </a:solidFill>
              </a:rPr>
              <a:t>在传输过程中发生错误后能在收端自行发现或纠正的码。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/>
            <a:r>
              <a:rPr kumimoji="1" lang="zh-CN" altLang="en-US" sz="2000" dirty="0" smtClean="0"/>
              <a:t>注：</a:t>
            </a:r>
            <a:r>
              <a:rPr lang="zh-CN" altLang="en-US" sz="2000" dirty="0" smtClean="0"/>
              <a:t>仅用来发现错误的码一般常称为检错码</a:t>
            </a:r>
            <a:endParaRPr kumimoji="1" lang="en-US" altLang="zh-CN" sz="2000" dirty="0" smtClean="0"/>
          </a:p>
          <a:p>
            <a:r>
              <a:rPr lang="zh-CN" altLang="en-US" sz="2400" dirty="0"/>
              <a:t>为使一种码具有检错或纠错能力，须对原码字增加多余的码元，以扩大码字之间的差别 ，即把原码字按某种规则变成有</a:t>
            </a:r>
            <a:r>
              <a:rPr lang="zh-CN" altLang="en-US" sz="2400" dirty="0" smtClean="0"/>
              <a:t>一定冗余度</a:t>
            </a:r>
            <a:r>
              <a:rPr lang="zh-CN" altLang="en-US" sz="2400" dirty="0"/>
              <a:t>（见信源编码）的码字，并使每个码字的码之间有一定的关系。关系的建立称为</a:t>
            </a:r>
            <a:r>
              <a:rPr lang="zh-CN" altLang="en-US" sz="2400" dirty="0">
                <a:solidFill>
                  <a:srgbClr val="FF0000"/>
                </a:solidFill>
              </a:rPr>
              <a:t>编码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码字</a:t>
            </a:r>
            <a:r>
              <a:rPr lang="zh-CN" altLang="en-US" sz="2400" dirty="0"/>
              <a:t>到达收端后，可以根据编码规则是否满足以判定有无错误。当不能满足时，按一定规则确定错误所在位置并予以纠正。纠错并恢复原码字的过程称为</a:t>
            </a:r>
            <a:r>
              <a:rPr lang="zh-CN" altLang="en-US" sz="2400" dirty="0">
                <a:solidFill>
                  <a:srgbClr val="FF0000"/>
                </a:solidFill>
              </a:rPr>
              <a:t>译码</a:t>
            </a:r>
            <a:r>
              <a:rPr lang="zh-CN" altLang="en-US" sz="2400" dirty="0" smtClean="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531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纠错码（</a:t>
            </a:r>
            <a:r>
              <a:rPr lang="en-US" altLang="zh-CN" dirty="0"/>
              <a:t> error correcting code</a:t>
            </a:r>
            <a:r>
              <a:rPr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纠错码（</a:t>
            </a:r>
            <a:r>
              <a:rPr kumimoji="1" lang="en-US" altLang="zh-CN" dirty="0" err="1" smtClean="0"/>
              <a:t>n,k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</p:txBody>
      </p:sp>
      <p:sp>
        <p:nvSpPr>
          <p:cNvPr id="5" name="矩形 4"/>
          <p:cNvSpPr/>
          <p:nvPr/>
        </p:nvSpPr>
        <p:spPr bwMode="auto">
          <a:xfrm>
            <a:off x="1439335" y="2573867"/>
            <a:ext cx="3666066" cy="6942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105401" y="2573867"/>
            <a:ext cx="2235200" cy="694266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55335" y="220453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消息位：</a:t>
            </a:r>
            <a:r>
              <a:rPr kumimoji="1" lang="en-US" altLang="zh-CN" dirty="0" smtClean="0"/>
              <a:t>k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797106" y="220453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冗余位：</a:t>
            </a:r>
            <a:r>
              <a:rPr kumimoji="1" lang="en-US" altLang="zh-CN" dirty="0" smtClean="0"/>
              <a:t>n-k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8978"/>
            <a:ext cx="7992533" cy="46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2362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9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47725"/>
            <a:ext cx="7569200" cy="566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4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回顾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595813"/>
            <a:ext cx="8229600" cy="1365250"/>
          </a:xfrm>
        </p:spPr>
        <p:txBody>
          <a:bodyPr/>
          <a:lstStyle/>
          <a:p>
            <a:r>
              <a:rPr lang="en-US" altLang="zh-CN" sz="2400"/>
              <a:t>LSB</a:t>
            </a:r>
            <a:r>
              <a:rPr lang="zh-CN" altLang="en-US" sz="2400"/>
              <a:t>替换</a:t>
            </a:r>
            <a:r>
              <a:rPr lang="en-US" altLang="zh-CN" sz="2400"/>
              <a:t>(LSBR)</a:t>
            </a:r>
            <a:r>
              <a:rPr lang="zh-CN" altLang="en-US" sz="2400"/>
              <a:t>奇数只减、偶数只增，值对分布接近 </a:t>
            </a:r>
            <a:endParaRPr lang="en-US" altLang="zh-CN" sz="2400">
              <a:latin typeface="Wingdings" charset="2"/>
            </a:endParaRPr>
          </a:p>
          <a:p>
            <a:r>
              <a:rPr lang="en-US" altLang="zh-CN" sz="2400"/>
              <a:t>LSB</a:t>
            </a:r>
            <a:r>
              <a:rPr lang="zh-CN" altLang="en-US" sz="2400"/>
              <a:t>匹配</a:t>
            </a:r>
            <a:r>
              <a:rPr lang="en-US" altLang="zh-CN" sz="2400"/>
              <a:t>(LSBM)</a:t>
            </a:r>
            <a:r>
              <a:rPr lang="zh-CN" altLang="en-US" sz="2400"/>
              <a:t>嵌入可以克服“值对接近”现象，</a:t>
            </a:r>
            <a:endParaRPr lang="en-US" altLang="zh-CN" sz="2400"/>
          </a:p>
          <a:p>
            <a:r>
              <a:rPr lang="zh-CN" altLang="en-US" sz="2400">
                <a:solidFill>
                  <a:srgbClr val="FF0000"/>
                </a:solidFill>
              </a:rPr>
              <a:t>但是没有考虑对更多统计特征的保持</a:t>
            </a:r>
          </a:p>
        </p:txBody>
      </p:sp>
      <p:pic>
        <p:nvPicPr>
          <p:cNvPr id="22531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79500"/>
            <a:ext cx="7805738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251753" cy="49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6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7" y="1102354"/>
            <a:ext cx="7992533" cy="54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7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5" y="1185333"/>
            <a:ext cx="8412510" cy="49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55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40961"/>
            <a:ext cx="8686800" cy="50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0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线性分组纠错码的启发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30725"/>
          </a:xfrm>
        </p:spPr>
        <p:txBody>
          <a:bodyPr/>
          <a:lstStyle/>
          <a:p>
            <a:r>
              <a:rPr lang="zh-CN" altLang="en-US" sz="2400" b="1" dirty="0"/>
              <a:t>如用校验子表示 </a:t>
            </a:r>
            <a:r>
              <a:rPr lang="zh-CN" altLang="en-US" sz="2400" dirty="0"/>
              <a:t>𝒏 − 𝒌 </a:t>
            </a:r>
            <a:r>
              <a:rPr lang="zh-CN" altLang="en-US" sz="2400" b="1" dirty="0"/>
              <a:t>比特的消息段 </a:t>
            </a:r>
            <a:r>
              <a:rPr lang="zh-CN" altLang="en-US" sz="2400" dirty="0"/>
              <a:t>𝒎</a:t>
            </a:r>
            <a:r>
              <a:rPr lang="zh-CN" altLang="en-US" sz="2400" b="1" dirty="0"/>
              <a:t>，则对任何一 个承载它的 </a:t>
            </a:r>
            <a:r>
              <a:rPr lang="zh-CN" altLang="en-US" sz="2400" dirty="0"/>
              <a:t>𝒏 </a:t>
            </a:r>
            <a:r>
              <a:rPr lang="zh-CN" altLang="en-US" sz="2400" b="1" dirty="0"/>
              <a:t>比特载体数据段 </a:t>
            </a:r>
            <a:r>
              <a:rPr lang="zh-CN" altLang="en-US" sz="2400" dirty="0"/>
              <a:t>𝒙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总接近一个</a:t>
            </a:r>
            <a:r>
              <a:rPr lang="zh-CN" altLang="en-US" sz="2400" b="1" dirty="0" smtClean="0"/>
              <a:t>码字</a:t>
            </a:r>
            <a:r>
              <a:rPr lang="en-US" altLang="zh-CN" sz="2400" b="1" dirty="0" smtClean="0"/>
              <a:t>)</a:t>
            </a:r>
            <a:r>
              <a:rPr lang="zh-CN" altLang="en-US" sz="2400" b="1" dirty="0"/>
              <a:t>，可在修改 </a:t>
            </a:r>
            <a:r>
              <a:rPr lang="zh-CN" altLang="en-US" sz="2400" dirty="0"/>
              <a:t>𝑹 </a:t>
            </a:r>
            <a:r>
              <a:rPr lang="zh-CN" altLang="en-US" sz="2400" b="1" dirty="0"/>
              <a:t>比特限度内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列高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使它进入</a:t>
            </a:r>
            <a:r>
              <a:rPr lang="zh-CN" altLang="en-US" sz="2400" b="1" dirty="0" smtClean="0"/>
              <a:t>校验子</a:t>
            </a:r>
            <a:r>
              <a:rPr lang="zh-CN" altLang="en-US" sz="2400" b="1" dirty="0"/>
              <a:t>为 </a:t>
            </a:r>
            <a:r>
              <a:rPr lang="zh-CN" altLang="en-US" sz="2400" dirty="0"/>
              <a:t>𝒎 </a:t>
            </a:r>
            <a:r>
              <a:rPr lang="zh-CN" altLang="en-US" sz="2400" b="1" dirty="0"/>
              <a:t>的傍集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也称为陪集，</a:t>
            </a:r>
            <a:r>
              <a:rPr lang="en-US" altLang="zh-CN" sz="2400" b="1" dirty="0" err="1"/>
              <a:t>Coset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，得到 </a:t>
            </a:r>
            <a:r>
              <a:rPr lang="zh-CN" altLang="en-US" sz="2400" dirty="0"/>
              <a:t>𝒚</a:t>
            </a:r>
            <a:r>
              <a:rPr lang="zh-CN" altLang="en-US" sz="2400" b="1" dirty="0"/>
              <a:t>，</a:t>
            </a:r>
            <a:r>
              <a:rPr lang="zh-CN" altLang="en-US" sz="2400" b="1" dirty="0" smtClean="0"/>
              <a:t>使消息</a:t>
            </a:r>
            <a:r>
              <a:rPr lang="zh-CN" altLang="en-US" sz="2400" b="1" dirty="0"/>
              <a:t>接收者可通过计算 </a:t>
            </a:r>
            <a:r>
              <a:rPr lang="zh-CN" altLang="en-US" sz="2400" dirty="0"/>
              <a:t>𝒎 </a:t>
            </a:r>
            <a:r>
              <a:rPr lang="en-US" altLang="zh-CN" sz="2400" dirty="0"/>
              <a:t>= 𝑯</a:t>
            </a:r>
            <a:r>
              <a:rPr lang="zh-CN" altLang="en-US" sz="2400" dirty="0"/>
              <a:t>𝒚 </a:t>
            </a:r>
            <a:r>
              <a:rPr lang="en-US" altLang="zh-CN" sz="2400" dirty="0"/>
              <a:t>= 𝑯(</a:t>
            </a:r>
            <a:r>
              <a:rPr lang="zh-CN" altLang="en-US" sz="2400" dirty="0"/>
              <a:t>𝒙 </a:t>
            </a:r>
            <a:r>
              <a:rPr lang="en-US" altLang="zh-CN" sz="2400" dirty="0"/>
              <a:t>+ 𝒆) </a:t>
            </a:r>
            <a:r>
              <a:rPr lang="zh-CN" altLang="en-US" sz="2400" b="1" dirty="0"/>
              <a:t>提取</a:t>
            </a:r>
            <a:r>
              <a:rPr lang="zh-CN" altLang="en-US" sz="2400" b="1" dirty="0" smtClean="0"/>
              <a:t>消息</a:t>
            </a:r>
            <a:endParaRPr lang="zh-CN" altLang="en-US" sz="2400" dirty="0"/>
          </a:p>
          <a:p>
            <a:r>
              <a:rPr lang="zh-CN" altLang="en-US" sz="2400" dirty="0">
                <a:latin typeface="Wingdings" charset="2"/>
              </a:rPr>
              <a:t></a:t>
            </a:r>
            <a:r>
              <a:rPr lang="zh-CN" altLang="en-US" sz="2400" b="1" dirty="0"/>
              <a:t>问题是，怎么修改</a:t>
            </a:r>
            <a:r>
              <a:rPr lang="en-US" altLang="zh-CN" sz="2400" b="1" dirty="0"/>
              <a:t>? </a:t>
            </a:r>
            <a:r>
              <a:rPr lang="zh-CN" altLang="en-US" sz="2400" dirty="0">
                <a:solidFill>
                  <a:srgbClr val="FF0000"/>
                </a:solidFill>
              </a:rPr>
              <a:t>𝑯𝒆 </a:t>
            </a:r>
            <a:r>
              <a:rPr lang="en-US" altLang="zh-CN" sz="2400" dirty="0">
                <a:solidFill>
                  <a:srgbClr val="FF0000"/>
                </a:solidFill>
              </a:rPr>
              <a:t>= 𝒎 − 𝑯𝒙 </a:t>
            </a:r>
            <a:endParaRPr lang="zh-CN" altLang="en-US" sz="2400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3879321"/>
            <a:ext cx="6845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另一个启发示例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" y="1039284"/>
            <a:ext cx="8620366" cy="51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矩阵编码的一般形式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5550"/>
            <a:ext cx="7823200" cy="1155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2749550"/>
            <a:ext cx="7556500" cy="1358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4599517"/>
            <a:ext cx="74041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9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矩阵编码的示例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4" y="1104900"/>
            <a:ext cx="8352366" cy="55592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4434" y="6146799"/>
            <a:ext cx="2036233" cy="551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8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F5</a:t>
            </a:r>
            <a:r>
              <a:rPr kumimoji="1" lang="zh-CN" altLang="en-US" dirty="0"/>
              <a:t>矩阵编码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F5</a:t>
            </a:r>
            <a:r>
              <a:rPr lang="zh-CN" altLang="en-US" b="1" dirty="0"/>
              <a:t>实现了基于海明码的矩阵编码隐写，在一个分组上最多</a:t>
            </a:r>
            <a:r>
              <a:rPr lang="zh-CN" altLang="en-US" b="1" dirty="0" smtClean="0"/>
              <a:t>修改 </a:t>
            </a:r>
            <a:r>
              <a:rPr lang="zh-CN" altLang="en-US" dirty="0"/>
              <a:t>𝑹 </a:t>
            </a:r>
            <a:r>
              <a:rPr lang="en-US" altLang="zh-CN" dirty="0"/>
              <a:t>= 𝟏 </a:t>
            </a:r>
            <a:r>
              <a:rPr lang="zh-CN" altLang="en-US" b="1" dirty="0"/>
              <a:t>次，采用的基本嵌入方法是基于</a:t>
            </a:r>
            <a:r>
              <a:rPr lang="en-US" altLang="zh-CN" b="1" dirty="0"/>
              <a:t>F4</a:t>
            </a:r>
            <a:r>
              <a:rPr lang="zh-CN" altLang="en-US" b="1" dirty="0"/>
              <a:t>。以上例已经</a:t>
            </a:r>
            <a:r>
              <a:rPr lang="zh-CN" altLang="en-US" b="1" dirty="0" smtClean="0"/>
              <a:t>给出</a:t>
            </a:r>
            <a:r>
              <a:rPr lang="zh-CN" altLang="en-US" b="1" dirty="0"/>
              <a:t>了</a:t>
            </a:r>
            <a:r>
              <a:rPr lang="en-US" altLang="zh-CN" b="1" dirty="0"/>
              <a:t>F5</a:t>
            </a:r>
            <a:r>
              <a:rPr lang="zh-CN" altLang="en-US" b="1" dirty="0"/>
              <a:t>中隐写编码的一个具体实例 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0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38187"/>
          </a:xfrm>
        </p:spPr>
        <p:txBody>
          <a:bodyPr/>
          <a:lstStyle/>
          <a:p>
            <a:r>
              <a:rPr kumimoji="1" lang="zh-CN" altLang="en-US" sz="4400">
                <a:effectLst>
                  <a:outerShdw blurRad="38100" dist="38100" dir="2700000" algn="tl">
                    <a:srgbClr val="C0C0C0"/>
                  </a:outerShdw>
                </a:effectLst>
                <a:ea typeface="隶书" charset="0"/>
              </a:rPr>
              <a:t>文献推荐阅读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530725"/>
          </a:xfrm>
        </p:spPr>
        <p:txBody>
          <a:bodyPr/>
          <a:lstStyle/>
          <a:p>
            <a:r>
              <a:rPr lang="en-US" altLang="zh-CN" sz="2400" dirty="0"/>
              <a:t>[1] 《</a:t>
            </a:r>
            <a:r>
              <a:rPr lang="zh-CN" altLang="en-US" sz="2400" dirty="0"/>
              <a:t>隐写学原理与技术</a:t>
            </a:r>
            <a:r>
              <a:rPr lang="en-US" altLang="zh-CN" sz="2400" dirty="0"/>
              <a:t>》</a:t>
            </a:r>
            <a:r>
              <a:rPr lang="zh-CN" altLang="en-US" sz="2400" dirty="0"/>
              <a:t>第</a:t>
            </a:r>
            <a:r>
              <a:rPr lang="en-US" altLang="zh-CN" sz="2400" dirty="0"/>
              <a:t>4</a:t>
            </a:r>
            <a:r>
              <a:rPr lang="zh-CN" altLang="en-US" sz="2400" dirty="0"/>
              <a:t>章 </a:t>
            </a:r>
            <a:endParaRPr lang="en-US" altLang="zh-CN" sz="2400" dirty="0"/>
          </a:p>
          <a:p>
            <a:r>
              <a:rPr lang="en-US" altLang="zh-CN" sz="2400" dirty="0"/>
              <a:t>[2] J. </a:t>
            </a:r>
            <a:r>
              <a:rPr lang="en-US" altLang="zh-CN" sz="2400" dirty="0" err="1"/>
              <a:t>Fridrich</a:t>
            </a:r>
            <a:r>
              <a:rPr lang="en-US" altLang="zh-CN" sz="2400" dirty="0"/>
              <a:t>, D. </a:t>
            </a:r>
            <a:r>
              <a:rPr lang="en-US" altLang="zh-CN" sz="2400" dirty="0" err="1"/>
              <a:t>Soukal</a:t>
            </a:r>
            <a:r>
              <a:rPr lang="en-US" altLang="zh-CN" sz="2400" dirty="0"/>
              <a:t>. Matrix embedding for large payloads, IEEE Trans. Information Forensics and Security, 1(3): 390-395, 2006 </a:t>
            </a:r>
          </a:p>
          <a:p>
            <a:r>
              <a:rPr lang="en-US" altLang="zh-CN" sz="2400" dirty="0"/>
              <a:t>– </a:t>
            </a:r>
            <a:r>
              <a:rPr lang="zh-CN" altLang="en-US" sz="2400" dirty="0"/>
              <a:t>矩阵编码的一般形式 </a:t>
            </a:r>
            <a:endParaRPr lang="en-US" altLang="zh-CN" sz="2400" dirty="0"/>
          </a:p>
          <a:p>
            <a:r>
              <a:rPr lang="en-US" altLang="zh-CN" sz="2400" dirty="0" smtClean="0"/>
              <a:t>[3] </a:t>
            </a:r>
            <a:r>
              <a:rPr lang="en-US" altLang="zh-CN" sz="2400" dirty="0"/>
              <a:t>Y. Kim, Z. </a:t>
            </a:r>
            <a:r>
              <a:rPr lang="en-US" altLang="zh-CN" sz="2400" dirty="0" err="1"/>
              <a:t>Duric</a:t>
            </a:r>
            <a:r>
              <a:rPr lang="en-US" altLang="zh-CN" sz="2400" dirty="0"/>
              <a:t>, and D. Richards. Modified matrix encoding technique for minimal distortion steganography. In Proc. IH’06, LNCS 4437: 314 – 327, Springer-</a:t>
            </a:r>
            <a:r>
              <a:rPr lang="en-US" altLang="zh-CN" sz="2400" dirty="0" err="1"/>
              <a:t>Verlag</a:t>
            </a:r>
            <a:r>
              <a:rPr lang="en-US" altLang="zh-CN" sz="2400" dirty="0"/>
              <a:t>, 2007 </a:t>
            </a:r>
            <a:endParaRPr lang="en-US" altLang="zh-CN" sz="2400" dirty="0" smtClean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842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隐写对抗隐写分析的</a:t>
            </a:r>
            <a:r>
              <a:rPr lang="zh-CN" altLang="en-US" dirty="0" smtClean="0"/>
              <a:t>主要手段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037667"/>
          </a:xfrm>
        </p:spPr>
        <p:txBody>
          <a:bodyPr/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特征保持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b="1" dirty="0" smtClean="0"/>
              <a:t>隐写的嵌入尽量保持载体的原有特征</a:t>
            </a:r>
            <a:r>
              <a:rPr lang="en-US" altLang="zh-CN" sz="2000" b="1" dirty="0" smtClean="0"/>
              <a:t>(</a:t>
            </a:r>
            <a:r>
              <a:rPr lang="zh-CN" altLang="en-US" sz="2000" b="1" dirty="0" smtClean="0"/>
              <a:t>非常困难</a:t>
            </a:r>
            <a:r>
              <a:rPr lang="zh-CN" altLang="en-US" sz="2000" b="1" dirty="0" smtClean="0"/>
              <a:t>的问题</a:t>
            </a:r>
            <a:r>
              <a:rPr lang="en-US" altLang="zh-CN" sz="2000" b="1" dirty="0" smtClean="0"/>
              <a:t>) </a:t>
            </a:r>
            <a:endParaRPr lang="zh-CN" altLang="en-US" sz="2000" dirty="0" smtClean="0"/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降低</a:t>
            </a:r>
            <a:r>
              <a:rPr lang="zh-CN" altLang="en-US" sz="2800" b="1" dirty="0">
                <a:solidFill>
                  <a:srgbClr val="FF0000"/>
                </a:solidFill>
              </a:rPr>
              <a:t>修改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次数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b="1" dirty="0" smtClean="0"/>
              <a:t>在</a:t>
            </a:r>
            <a:r>
              <a:rPr lang="zh-CN" altLang="en-US" sz="2000" b="1" dirty="0"/>
              <a:t>一定负载率下，提高嵌入效率，减少对</a:t>
            </a:r>
            <a:r>
              <a:rPr lang="zh-CN" altLang="en-US" sz="2000" b="1" dirty="0" smtClean="0"/>
              <a:t>载体的</a:t>
            </a:r>
            <a:r>
              <a:rPr lang="zh-CN" altLang="en-US" sz="2000" b="1" dirty="0"/>
              <a:t>修改</a:t>
            </a:r>
            <a:r>
              <a:rPr lang="zh-CN" altLang="en-US" sz="2000" b="1" dirty="0" smtClean="0"/>
              <a:t>次数</a:t>
            </a:r>
            <a:endParaRPr lang="en-US" altLang="zh-CN" sz="2000" b="1" dirty="0" smtClean="0"/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降低</a:t>
            </a:r>
            <a:r>
              <a:rPr lang="zh-CN" altLang="en-US" sz="2800" b="1" dirty="0">
                <a:solidFill>
                  <a:srgbClr val="FF0000"/>
                </a:solidFill>
              </a:rPr>
              <a:t>修改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扰动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 smtClean="0"/>
              <a:t>降低</a:t>
            </a:r>
            <a:r>
              <a:rPr lang="zh-CN" altLang="en-US" sz="2400" b="1" dirty="0"/>
              <a:t>对载体修改的信号幅度或者</a:t>
            </a:r>
            <a:r>
              <a:rPr lang="zh-CN" altLang="en-US" sz="2400" b="1" dirty="0" smtClean="0"/>
              <a:t>能量</a:t>
            </a:r>
            <a:endParaRPr lang="en-US" altLang="zh-CN" sz="2400" b="1" dirty="0" smtClean="0"/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降低</a:t>
            </a:r>
            <a:r>
              <a:rPr lang="zh-CN" altLang="en-US" sz="2800" b="1" dirty="0">
                <a:solidFill>
                  <a:srgbClr val="FF0000"/>
                </a:solidFill>
              </a:rPr>
              <a:t>被检测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代价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 smtClean="0"/>
              <a:t>对</a:t>
            </a:r>
            <a:r>
              <a:rPr lang="zh-CN" altLang="en-US" sz="2400" b="1" dirty="0"/>
              <a:t>风险进行定量描述，对载体的修改方式</a:t>
            </a:r>
            <a:r>
              <a:rPr lang="zh-CN" altLang="en-US" sz="2400" b="1" dirty="0" smtClean="0"/>
              <a:t>考虑</a:t>
            </a:r>
            <a:r>
              <a:rPr lang="zh-CN" altLang="en-US" sz="2400" b="1" dirty="0"/>
              <a:t>了降低被隐写分析检测的风险 </a:t>
            </a:r>
            <a:endParaRPr lang="en-US" altLang="zh-CN" sz="2400" dirty="0">
              <a:latin typeface="Wingdings" charset="2"/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提高</a:t>
            </a:r>
            <a:r>
              <a:rPr lang="zh-CN" altLang="en-US" sz="2800" b="1" dirty="0">
                <a:solidFill>
                  <a:srgbClr val="FF0000"/>
                </a:solidFill>
              </a:rPr>
              <a:t>应用方式的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安全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 smtClean="0"/>
              <a:t>在</a:t>
            </a:r>
            <a:r>
              <a:rPr lang="zh-CN" altLang="en-US" sz="2400" b="1" dirty="0"/>
              <a:t>应用中考虑了隐写协议安全、抗</a:t>
            </a:r>
            <a:r>
              <a:rPr lang="zh-CN" altLang="en-US" sz="2400" b="1" dirty="0" smtClean="0"/>
              <a:t>关联分析</a:t>
            </a:r>
            <a:r>
              <a:rPr lang="zh-CN" altLang="en-US" sz="2400" b="1" dirty="0"/>
              <a:t>等因素 </a:t>
            </a:r>
            <a:endParaRPr lang="zh-CN" altLang="en-US" sz="24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738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安全隐写算法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037667"/>
          </a:xfrm>
        </p:spPr>
        <p:txBody>
          <a:bodyPr/>
          <a:lstStyle/>
          <a:p>
            <a:r>
              <a:rPr kumimoji="1" lang="zh-CN" altLang="en-US" sz="3200" dirty="0" smtClean="0"/>
              <a:t>矩阵编码</a:t>
            </a:r>
            <a:endParaRPr kumimoji="1" lang="en-US" altLang="zh-CN" sz="3200" dirty="0" smtClean="0"/>
          </a:p>
          <a:p>
            <a:pPr lvl="1"/>
            <a:r>
              <a:rPr kumimoji="1" lang="zh-CN" altLang="en-US" sz="2800" dirty="0" smtClean="0"/>
              <a:t>减少修改量</a:t>
            </a:r>
            <a:endParaRPr kumimoji="1" lang="en-US" altLang="zh-CN" sz="2800" dirty="0"/>
          </a:p>
          <a:p>
            <a:endParaRPr kumimoji="1" lang="en-US" altLang="zh-CN" sz="3200" dirty="0" smtClean="0"/>
          </a:p>
          <a:p>
            <a:r>
              <a:rPr kumimoji="1" lang="zh-CN" altLang="en-US" sz="3200" dirty="0" smtClean="0">
                <a:solidFill>
                  <a:srgbClr val="FF0000"/>
                </a:solidFill>
              </a:rPr>
              <a:t>湿纸编码</a:t>
            </a:r>
            <a:endParaRPr kumimoji="1" lang="en-US" altLang="zh-CN" sz="3200" dirty="0" smtClean="0">
              <a:solidFill>
                <a:srgbClr val="FF0000"/>
              </a:solidFill>
            </a:endParaRPr>
          </a:p>
          <a:p>
            <a:pPr lvl="1"/>
            <a:r>
              <a:rPr kumimoji="1" lang="zh-CN" altLang="en-US" sz="2800" dirty="0" smtClean="0"/>
              <a:t>解决非共享信道问题</a:t>
            </a:r>
            <a:endParaRPr kumimoji="1" lang="en-US" altLang="zh-CN" sz="2800" dirty="0" smtClean="0"/>
          </a:p>
          <a:p>
            <a:pPr lvl="1"/>
            <a:endParaRPr kumimoji="1" lang="en-US" altLang="zh-CN" sz="3200" dirty="0" smtClean="0"/>
          </a:p>
          <a:p>
            <a:r>
              <a:rPr kumimoji="1" lang="zh-CN" altLang="en-US" sz="3200" dirty="0" smtClean="0"/>
              <a:t>最小失真代价隐写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4181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38187"/>
          </a:xfrm>
        </p:spPr>
        <p:txBody>
          <a:bodyPr/>
          <a:lstStyle/>
          <a:p>
            <a:r>
              <a:rPr kumimoji="1" lang="zh-CN" altLang="en-US" sz="4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隶书" charset="0"/>
              </a:rPr>
              <a:t>基本概念（问题）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530725"/>
          </a:xfrm>
        </p:spPr>
        <p:txBody>
          <a:bodyPr/>
          <a:lstStyle/>
          <a:p>
            <a:r>
              <a:rPr lang="zh-CN" altLang="en-US" sz="2800" b="1" dirty="0"/>
              <a:t>为了提高隐写安全，一般希望能够选择嵌入位置，在</a:t>
            </a:r>
            <a:r>
              <a:rPr lang="zh-CN" altLang="en-US" sz="2800" b="1" dirty="0" smtClean="0"/>
              <a:t>更加隐蔽区域</a:t>
            </a:r>
            <a:r>
              <a:rPr lang="zh-CN" altLang="en-US" sz="2800" b="1" dirty="0"/>
              <a:t>的样点中嵌入信息，而在不够隐蔽处不嵌入或者少</a:t>
            </a:r>
            <a:r>
              <a:rPr lang="zh-CN" altLang="en-US" sz="2800" b="1" dirty="0" smtClean="0"/>
              <a:t>嵌入。（自适应隐写）</a:t>
            </a:r>
            <a:endParaRPr lang="zh-CN" altLang="en-US" sz="2800" dirty="0"/>
          </a:p>
          <a:p>
            <a:endParaRPr lang="en-US" altLang="zh-CN" sz="2800" b="1" dirty="0" smtClean="0"/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如何通知对方嵌入位置信息？需要额外的边信息进行共享？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50157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38187"/>
          </a:xfrm>
        </p:spPr>
        <p:txBody>
          <a:bodyPr/>
          <a:lstStyle/>
          <a:p>
            <a:r>
              <a:rPr kumimoji="1" lang="zh-CN" altLang="en-US" sz="4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隶书" charset="0"/>
              </a:rPr>
              <a:t>基本概念（问题）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530725"/>
          </a:xfrm>
        </p:spPr>
        <p:txBody>
          <a:bodyPr/>
          <a:lstStyle/>
          <a:p>
            <a:r>
              <a:rPr lang="zh-CN" altLang="en-US" sz="2800" b="1" dirty="0"/>
              <a:t>湿纸编码</a:t>
            </a:r>
            <a:r>
              <a:rPr lang="en-US" altLang="zh-CN" sz="2800" b="1" dirty="0"/>
              <a:t>(Wet Paper Coding)</a:t>
            </a:r>
            <a:r>
              <a:rPr lang="zh-CN" altLang="en-US" sz="2800" b="1" dirty="0"/>
              <a:t>是一类解决以上问题的方法 </a:t>
            </a:r>
            <a:endParaRPr lang="zh-CN" altLang="en-US" sz="2800" dirty="0"/>
          </a:p>
          <a:p>
            <a:endParaRPr lang="en-US" altLang="zh-CN" sz="2800" b="1" dirty="0" smtClean="0"/>
          </a:p>
          <a:p>
            <a:endParaRPr lang="en-US" altLang="zh-CN" sz="2800" b="1" dirty="0" smtClean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 smtClean="0"/>
          </a:p>
          <a:p>
            <a:endParaRPr lang="en-US" altLang="zh-CN" sz="2800" b="1" dirty="0"/>
          </a:p>
          <a:p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1810042"/>
            <a:ext cx="3928535" cy="35207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00" y="5330805"/>
            <a:ext cx="83481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/>
              <a:t>把可以</a:t>
            </a:r>
            <a:r>
              <a:rPr lang="zh-CN" altLang="en-US" sz="2800" b="1" dirty="0"/>
              <a:t>隐写的样点称为“干点</a:t>
            </a:r>
            <a:r>
              <a:rPr lang="en-US" altLang="zh-CN" sz="2800" b="1" dirty="0"/>
              <a:t>(Dry Point)”</a:t>
            </a:r>
            <a:r>
              <a:rPr lang="zh-CN" altLang="en-US" sz="2800" b="1" dirty="0" smtClean="0"/>
              <a:t>，不</a:t>
            </a:r>
            <a:r>
              <a:rPr lang="zh-CN" altLang="en-US" sz="2800" b="1" dirty="0"/>
              <a:t>准备隐写的样点称为“湿点</a:t>
            </a:r>
            <a:r>
              <a:rPr lang="en-US" altLang="zh-CN" sz="2800" b="1" dirty="0"/>
              <a:t>(Wet Point</a:t>
            </a:r>
            <a:r>
              <a:rPr lang="en-US" altLang="zh-CN" sz="2800" b="1" dirty="0" smtClean="0"/>
              <a:t>)”</a:t>
            </a:r>
            <a:r>
              <a:rPr lang="zh-CN" altLang="en-US" sz="2800" b="1" dirty="0" smtClean="0"/>
              <a:t> 。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4126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38187"/>
          </a:xfrm>
        </p:spPr>
        <p:txBody>
          <a:bodyPr/>
          <a:lstStyle/>
          <a:p>
            <a:r>
              <a:rPr kumimoji="1" lang="zh-CN" altLang="en-US" sz="44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隶书" charset="0"/>
              </a:rPr>
              <a:t>基本概念（问题）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530725"/>
          </a:xfrm>
        </p:spPr>
        <p:txBody>
          <a:bodyPr/>
          <a:lstStyle/>
          <a:p>
            <a:r>
              <a:rPr lang="zh-CN" altLang="en-US" sz="2400" b="1" dirty="0" smtClean="0"/>
              <a:t>采用湿</a:t>
            </a:r>
            <a:r>
              <a:rPr lang="zh-CN" altLang="en-US" sz="2400" b="1" dirty="0"/>
              <a:t>纸</a:t>
            </a:r>
            <a:r>
              <a:rPr lang="zh-CN" altLang="en-US" sz="2400" b="1" dirty="0" smtClean="0"/>
              <a:t>编码，每次</a:t>
            </a:r>
            <a:r>
              <a:rPr lang="zh-CN" altLang="en-US" sz="2400" b="1" dirty="0"/>
              <a:t>选择嵌入的样点是基于当前载体临时评估的，对不同</a:t>
            </a:r>
            <a:r>
              <a:rPr lang="zh-CN" altLang="en-US" sz="2400" b="1" dirty="0" smtClean="0"/>
              <a:t>载体选择</a:t>
            </a:r>
            <a:r>
              <a:rPr lang="zh-CN" altLang="en-US" sz="2400" b="1" dirty="0"/>
              <a:t>的嵌入位置是不同</a:t>
            </a:r>
            <a:r>
              <a:rPr lang="zh-CN" altLang="en-US" sz="2400" b="1" dirty="0" smtClean="0"/>
              <a:t>的。通过收发双方共享的矩阵（密钥），在接收方不知道发送方所选择的嵌入位置的情况下，通过矩阵变换，可以正确提取出嵌入的信息。</a:t>
            </a:r>
            <a:endParaRPr lang="en-US" altLang="zh-CN" sz="2400" b="1" dirty="0" smtClean="0"/>
          </a:p>
          <a:p>
            <a:endParaRPr lang="en-US" altLang="zh-CN" sz="2800" b="1" dirty="0" smtClean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 smtClean="0"/>
          </a:p>
          <a:p>
            <a:endParaRPr lang="en-US" altLang="zh-CN" sz="2800" b="1" dirty="0"/>
          </a:p>
          <a:p>
            <a:endParaRPr kumimoji="1"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2" y="3255332"/>
            <a:ext cx="3619499" cy="30295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8132" y="3096696"/>
            <a:ext cx="7247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BF0000"/>
                </a:solidFill>
                <a:latin typeface="MicrosoftYaHei" charset="-122"/>
              </a:rPr>
              <a:t>通过</a:t>
            </a:r>
            <a:r>
              <a:rPr lang="zh-CN" altLang="en-US" b="1" dirty="0">
                <a:solidFill>
                  <a:srgbClr val="BF0000"/>
                </a:solidFill>
                <a:latin typeface="MicrosoftYaHei" charset="-122"/>
              </a:rPr>
              <a:t>修改干点值，满足以下提取方程，</a:t>
            </a:r>
            <a:r>
              <a:rPr lang="zh-CN" altLang="en-US" b="1" dirty="0" smtClean="0">
                <a:solidFill>
                  <a:srgbClr val="BF0000"/>
                </a:solidFill>
                <a:latin typeface="MicrosoftYaHei" charset="-122"/>
              </a:rPr>
              <a:t>制约比较</a:t>
            </a:r>
            <a:r>
              <a:rPr lang="zh-CN" altLang="en-US" b="1" dirty="0">
                <a:solidFill>
                  <a:srgbClr val="BF0000"/>
                </a:solidFill>
                <a:latin typeface="MicrosoftYaHei" charset="-122"/>
              </a:rPr>
              <a:t>宽松 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491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/>
              <a:t>湿纸编码原理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4761"/>
            <a:ext cx="8229600" cy="4530725"/>
          </a:xfrm>
        </p:spPr>
        <p:txBody>
          <a:bodyPr/>
          <a:lstStyle/>
          <a:p>
            <a:r>
              <a:rPr lang="zh-CN" altLang="en-US" sz="2400" dirty="0"/>
              <a:t>给定载体𝒙和隐蔽信息𝒎，隐写编码过程 𝒙 → 𝒚 可表示为寻找</a:t>
            </a:r>
            <a:r>
              <a:rPr lang="zh-CN" altLang="en-US" sz="2400" dirty="0" smtClean="0"/>
              <a:t>满足</a:t>
            </a:r>
            <a:r>
              <a:rPr lang="zh-CN" altLang="en-US" sz="2400" dirty="0"/>
              <a:t>如下条件的 𝒚 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其中，映射</a:t>
            </a:r>
            <a:r>
              <a:rPr lang="zh-CN" altLang="en-US" sz="2400" dirty="0"/>
              <a:t>𝑓由嵌入者和接收者秘密</a:t>
            </a:r>
            <a:r>
              <a:rPr lang="zh-CN" altLang="en-US" sz="2400" dirty="0" smtClean="0"/>
              <a:t>共享；函数𝐷</a:t>
            </a:r>
            <a:r>
              <a:rPr lang="en-US" altLang="zh-CN" sz="2400" dirty="0" smtClean="0"/>
              <a:t>(.,.)</a:t>
            </a:r>
            <a:r>
              <a:rPr lang="zh-CN" altLang="en-US" sz="2400" dirty="0" smtClean="0"/>
              <a:t> 衡量</a:t>
            </a:r>
            <a:r>
              <a:rPr lang="zh-CN" altLang="en-US" sz="2400" dirty="0"/>
              <a:t>了嵌入前后</a:t>
            </a:r>
            <a:r>
              <a:rPr lang="zh-CN" altLang="en-US" sz="2400" dirty="0" smtClean="0"/>
              <a:t>载体</a:t>
            </a:r>
            <a:r>
              <a:rPr lang="zh-CN" altLang="en-US" sz="2400" dirty="0"/>
              <a:t>的差异或者被检测代价，隐写编码在多个满足</a:t>
            </a:r>
            <a:r>
              <a:rPr lang="zh-CN" altLang="en-US" sz="2400" dirty="0" smtClean="0"/>
              <a:t>𝑓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𝒚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 </a:t>
            </a:r>
            <a:r>
              <a:rPr lang="en-US" altLang="zh-CN" sz="2400" dirty="0"/>
              <a:t>𝒎</a:t>
            </a:r>
            <a:r>
              <a:rPr lang="zh-CN" altLang="en-US" sz="2400" dirty="0"/>
              <a:t>的𝒚 中，选择其中使</a:t>
            </a:r>
            <a:r>
              <a:rPr lang="zh-CN" altLang="en-US" sz="2400" dirty="0" smtClean="0"/>
              <a:t>𝐷</a:t>
            </a:r>
            <a:r>
              <a:rPr lang="en-US" altLang="zh-CN" sz="2400" dirty="0"/>
              <a:t>(</a:t>
            </a:r>
            <a:r>
              <a:rPr lang="zh-CN" altLang="en-US" sz="2400" dirty="0" smtClean="0"/>
              <a:t>𝒙</a:t>
            </a:r>
            <a:r>
              <a:rPr lang="en-US" altLang="zh-CN" sz="2400" dirty="0"/>
              <a:t>,</a:t>
            </a:r>
            <a:r>
              <a:rPr lang="en-US" altLang="zh-CN" sz="2400" dirty="0" smtClean="0"/>
              <a:t>𝒚) </a:t>
            </a:r>
            <a:r>
              <a:rPr lang="zh-CN" altLang="en-US" sz="2400" dirty="0"/>
              <a:t>最小的𝒚作为嵌入后的载体 </a:t>
            </a:r>
          </a:p>
          <a:p>
            <a:endParaRPr lang="zh-CN" altLang="en-US" sz="2800" dirty="0"/>
          </a:p>
          <a:p>
            <a:endParaRPr kumimoji="1"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17" y="2268772"/>
            <a:ext cx="3850766" cy="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/>
              <a:t>湿纸编码原理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4761"/>
            <a:ext cx="8229600" cy="4530725"/>
          </a:xfrm>
        </p:spPr>
        <p:txBody>
          <a:bodyPr/>
          <a:lstStyle/>
          <a:p>
            <a:r>
              <a:rPr lang="zh-CN" altLang="en-US" sz="2400" dirty="0"/>
              <a:t>湿纸</a:t>
            </a:r>
            <a:r>
              <a:rPr lang="zh-CN" altLang="en-US" sz="2400" dirty="0" smtClean="0"/>
              <a:t>编码的具体特点：在</a:t>
            </a:r>
            <a:r>
              <a:rPr lang="zh-CN" altLang="en-US" sz="2400" dirty="0"/>
              <a:t>构造 𝐻𝒚 </a:t>
            </a:r>
            <a:r>
              <a:rPr lang="en-US" altLang="zh-CN" sz="2400" dirty="0"/>
              <a:t>= 𝒎 </a:t>
            </a:r>
            <a:r>
              <a:rPr lang="zh-CN" altLang="en-US" sz="2400" dirty="0"/>
              <a:t>的过程中，隐写算法仅仅修改了𝒙 的干点使之变为 𝒚，并且</a:t>
            </a:r>
            <a:r>
              <a:rPr lang="zh-CN" altLang="en-US" sz="2400" dirty="0" smtClean="0"/>
              <a:t>通过</a:t>
            </a:r>
            <a:r>
              <a:rPr lang="zh-CN" altLang="en-US" sz="2400" dirty="0"/>
              <a:t>限定修改位置为干点降低</a:t>
            </a:r>
            <a:r>
              <a:rPr lang="zh-CN" altLang="en-US" sz="2400" dirty="0" smtClean="0"/>
              <a:t>𝐷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𝒙</a:t>
            </a:r>
            <a:r>
              <a:rPr lang="en-US" altLang="zh-CN" sz="2400" dirty="0"/>
              <a:t>,</a:t>
            </a:r>
            <a:r>
              <a:rPr lang="en-US" altLang="zh-CN" sz="2400" dirty="0" smtClean="0"/>
              <a:t>𝒚)</a:t>
            </a:r>
          </a:p>
          <a:p>
            <a:r>
              <a:rPr lang="zh-CN" altLang="en-US" sz="2400" dirty="0"/>
              <a:t>设𝒙</a:t>
            </a:r>
            <a:r>
              <a:rPr lang="en-US" altLang="zh-CN" sz="2400" dirty="0"/>
              <a:t>= </a:t>
            </a:r>
            <a:r>
              <a:rPr lang="en-US" altLang="zh-CN" sz="2400" dirty="0" smtClean="0"/>
              <a:t>{𝑥1 </a:t>
            </a:r>
            <a:r>
              <a:rPr lang="en-US" altLang="zh-CN" sz="2400" dirty="0"/>
              <a:t>,</a:t>
            </a:r>
            <a:r>
              <a:rPr lang="en-US" altLang="zh-CN" sz="2400" dirty="0" smtClean="0"/>
              <a:t>𝑥2 </a:t>
            </a:r>
            <a:r>
              <a:rPr lang="en-US" altLang="zh-CN" sz="2400" dirty="0"/>
              <a:t>,⋯,</a:t>
            </a:r>
            <a:r>
              <a:rPr lang="en-US" altLang="zh-CN" sz="2400" dirty="0" smtClean="0"/>
              <a:t>𝑥n} </a:t>
            </a:r>
            <a:r>
              <a:rPr lang="zh-CN" altLang="en-US" sz="2400" dirty="0"/>
              <a:t>中，第</a:t>
            </a:r>
            <a:r>
              <a:rPr lang="zh-CN" altLang="en-US" sz="2400" dirty="0" smtClean="0"/>
              <a:t>𝑝</a:t>
            </a:r>
            <a:r>
              <a:rPr lang="en-US" altLang="zh-CN" sz="2400" dirty="0" smtClean="0"/>
              <a:t>1,𝑝2,</a:t>
            </a:r>
            <a:r>
              <a:rPr lang="en-US" altLang="zh-CN" sz="2400" dirty="0"/>
              <a:t>⋯,</a:t>
            </a:r>
            <a:r>
              <a:rPr lang="en-US" altLang="zh-CN" sz="2400" dirty="0" smtClean="0"/>
              <a:t>𝑝k</a:t>
            </a:r>
            <a:r>
              <a:rPr lang="zh-CN" altLang="en-US" sz="2400" dirty="0" smtClean="0"/>
              <a:t>个位</a:t>
            </a:r>
            <a:r>
              <a:rPr lang="zh-CN" altLang="en-US" sz="2400" dirty="0"/>
              <a:t>置上为干点，</a:t>
            </a:r>
            <a:r>
              <a:rPr lang="zh-CN" altLang="en-US" sz="2400" dirty="0" smtClean="0"/>
              <a:t>其他为</a:t>
            </a:r>
            <a:r>
              <a:rPr lang="zh-CN" altLang="en-US" sz="2400" dirty="0"/>
              <a:t>湿点，则嵌入修改后应满足</a:t>
            </a:r>
            <a:r>
              <a:rPr lang="en-US" altLang="zh-CN" sz="2400" dirty="0"/>
              <a:t>: </a:t>
            </a:r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32" y="3372530"/>
            <a:ext cx="7247467" cy="28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8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/>
              <a:t>湿纸编码原理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4761"/>
            <a:ext cx="8229600" cy="4530725"/>
          </a:xfrm>
        </p:spPr>
        <p:txBody>
          <a:bodyPr/>
          <a:lstStyle/>
          <a:p>
            <a:r>
              <a:rPr lang="zh-CN" altLang="en-US" sz="2800" dirty="0" smtClean="0"/>
              <a:t>提取方程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400" dirty="0"/>
              <a:t>以上 𝑐𝑖 在给定 𝒙 和 𝒎 下是常数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以上</a:t>
            </a:r>
            <a:r>
              <a:rPr lang="zh-CN" altLang="en-US" sz="2400" dirty="0"/>
              <a:t>性质可以等价表示</a:t>
            </a:r>
            <a:r>
              <a:rPr lang="zh-CN" altLang="en-US" sz="2400" dirty="0" smtClean="0"/>
              <a:t>为</a:t>
            </a:r>
            <a:endParaRPr lang="en-US" altLang="zh-CN" sz="2400" dirty="0"/>
          </a:p>
          <a:p>
            <a:pPr lvl="2"/>
            <a:r>
              <a:rPr lang="zh-CN" altLang="en-US" sz="2800" dirty="0" smtClean="0"/>
              <a:t>𝐻𝒗 </a:t>
            </a:r>
            <a:r>
              <a:rPr lang="en-US" altLang="zh-CN" sz="2800" dirty="0"/>
              <a:t>= </a:t>
            </a:r>
            <a:r>
              <a:rPr lang="zh-CN" altLang="en-US" sz="2800" dirty="0" smtClean="0"/>
              <a:t>𝐻</a:t>
            </a:r>
            <a:r>
              <a:rPr lang="en-US" altLang="zh-CN" sz="2800" dirty="0"/>
              <a:t>(𝒚 − 𝒙) = 𝒎 − </a:t>
            </a:r>
            <a:r>
              <a:rPr lang="en-US" altLang="zh-CN" sz="2800" dirty="0" smtClean="0"/>
              <a:t>𝐻𝒙</a:t>
            </a:r>
          </a:p>
          <a:p>
            <a:r>
              <a:rPr lang="zh-CN" altLang="en-US" sz="2400" dirty="0" smtClean="0"/>
              <a:t>其中</a:t>
            </a:r>
            <a:r>
              <a:rPr lang="zh-CN" altLang="en-US" sz="2400" dirty="0"/>
              <a:t>，𝒗 </a:t>
            </a:r>
            <a:r>
              <a:rPr lang="en-US" altLang="zh-CN" sz="2400" dirty="0"/>
              <a:t>= 𝒚 − 𝒙</a:t>
            </a:r>
            <a:r>
              <a:rPr lang="zh-CN" altLang="en-US" sz="2400" dirty="0" smtClean="0"/>
              <a:t>，不</a:t>
            </a:r>
            <a:r>
              <a:rPr lang="zh-CN" altLang="en-US" sz="2400" dirty="0"/>
              <a:t>是干点的位置 </a:t>
            </a:r>
            <a:r>
              <a:rPr lang="zh-CN" altLang="en-US" sz="2400" dirty="0" smtClean="0"/>
              <a:t>𝑣𝑖 </a:t>
            </a:r>
            <a:r>
              <a:rPr lang="en-US" altLang="zh-CN" sz="2400" dirty="0"/>
              <a:t>= 0</a:t>
            </a:r>
            <a:r>
              <a:rPr lang="zh-CN" altLang="en-US" sz="2400" dirty="0"/>
              <a:t>，上</a:t>
            </a:r>
            <a:r>
              <a:rPr lang="zh-CN" altLang="en-US" sz="2400" dirty="0" smtClean="0"/>
              <a:t>式可以</a:t>
            </a:r>
            <a:r>
              <a:rPr lang="zh-CN" altLang="en-US" sz="2400" dirty="0"/>
              <a:t>表示为缩减的形式</a:t>
            </a:r>
            <a:r>
              <a:rPr lang="en-US" altLang="zh-CN" sz="2400" dirty="0"/>
              <a:t>: </a:t>
            </a:r>
            <a:endParaRPr lang="zh-CN" altLang="en-US" sz="24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112" y="1744147"/>
            <a:ext cx="3809019" cy="13608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5619530"/>
            <a:ext cx="2705100" cy="5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38187"/>
          </a:xfrm>
        </p:spPr>
        <p:txBody>
          <a:bodyPr/>
          <a:lstStyle/>
          <a:p>
            <a:r>
              <a:rPr kumimoji="1" lang="zh-CN" alt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隶书" charset="0"/>
              </a:rPr>
              <a:t>典型“干点”和“湿点”（低扰动量化点）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530725"/>
          </a:xfrm>
        </p:spPr>
        <p:txBody>
          <a:bodyPr/>
          <a:lstStyle/>
          <a:p>
            <a:r>
              <a:rPr lang="zh-CN" altLang="en-US" sz="2400" b="1" dirty="0"/>
              <a:t>“干点”是更适合嵌入的载体样点，“湿点”是更不适合嵌入的</a:t>
            </a:r>
            <a:r>
              <a:rPr lang="zh-CN" altLang="en-US" sz="2400" b="1" dirty="0" smtClean="0"/>
              <a:t>载体</a:t>
            </a:r>
            <a:r>
              <a:rPr lang="zh-CN" altLang="en-US" sz="2400" b="1" dirty="0"/>
              <a:t>样点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目前</a:t>
            </a:r>
            <a:r>
              <a:rPr lang="zh-CN" altLang="en-US" sz="2400" b="1" dirty="0"/>
              <a:t>存在判别载体样点是否适合嵌入的多种评估标准，</a:t>
            </a:r>
            <a:r>
              <a:rPr lang="zh-CN" altLang="en-US" sz="2400" b="1" dirty="0" smtClean="0"/>
              <a:t>比较</a:t>
            </a:r>
            <a:r>
              <a:rPr lang="zh-CN" altLang="en-US" sz="2400" b="1" dirty="0"/>
              <a:t>典型的评估方法</a:t>
            </a:r>
            <a:r>
              <a:rPr lang="zh-CN" altLang="en-US" sz="2400" b="1" dirty="0" smtClean="0"/>
              <a:t>考察隐</a:t>
            </a:r>
            <a:r>
              <a:rPr lang="zh-CN" altLang="en-US" sz="2400" b="1" dirty="0"/>
              <a:t>写引入的</a:t>
            </a:r>
            <a:r>
              <a:rPr lang="zh-CN" altLang="en-US" sz="2400" b="1" dirty="0">
                <a:solidFill>
                  <a:srgbClr val="FF0000"/>
                </a:solidFill>
              </a:rPr>
              <a:t>隐写噪声或者被检测风险 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endParaRPr lang="zh-CN" altLang="en-US" sz="2400" dirty="0">
              <a:solidFill>
                <a:srgbClr val="FF0000"/>
              </a:solidFill>
            </a:endParaRPr>
          </a:p>
          <a:p>
            <a:endParaRPr lang="en-US" altLang="zh-CN" sz="2800" b="1" dirty="0" smtClean="0"/>
          </a:p>
          <a:p>
            <a:endParaRPr lang="en-US" altLang="zh-CN" sz="2800" b="1" dirty="0"/>
          </a:p>
          <a:p>
            <a:endParaRPr lang="en-US" altLang="zh-CN" sz="2800" b="1" dirty="0"/>
          </a:p>
          <a:p>
            <a:endParaRPr lang="en-US" altLang="zh-CN" sz="2800" b="1" dirty="0" smtClean="0"/>
          </a:p>
          <a:p>
            <a:endParaRPr lang="en-US" altLang="zh-CN" sz="2800" b="1" dirty="0"/>
          </a:p>
          <a:p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49474"/>
            <a:ext cx="8111067" cy="13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7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/>
              <a:t>典型“湿点”与“干点” （高纹理点 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3828"/>
            <a:ext cx="8229600" cy="4530725"/>
          </a:xfrm>
        </p:spPr>
        <p:txBody>
          <a:bodyPr/>
          <a:lstStyle/>
          <a:p>
            <a:r>
              <a:rPr lang="zh-CN" altLang="en-US" sz="2000" dirty="0"/>
              <a:t>由于从纹理复杂度较高的区域提取的隐写分析特征较难被</a:t>
            </a:r>
            <a:r>
              <a:rPr lang="zh-CN" altLang="en-US" sz="2000" dirty="0" smtClean="0"/>
              <a:t>分类</a:t>
            </a:r>
            <a:r>
              <a:rPr lang="zh-CN" altLang="en-US" sz="2000" dirty="0"/>
              <a:t>，因此，研究人员普遍认为这类区域中的样点更适合嵌入。 </a:t>
            </a:r>
            <a:endParaRPr lang="en-US" altLang="zh-CN" sz="2000" dirty="0" smtClean="0"/>
          </a:p>
          <a:p>
            <a:r>
              <a:rPr lang="zh-CN" altLang="en-US" sz="2000" dirty="0" smtClean="0"/>
              <a:t>假设</a:t>
            </a:r>
            <a:r>
              <a:rPr lang="zh-CN" altLang="en-US" sz="2000" dirty="0"/>
              <a:t>𝑁</a:t>
            </a:r>
            <a:r>
              <a:rPr lang="en-US" altLang="zh-CN" sz="2000" dirty="0"/>
              <a:t>(𝑥</a:t>
            </a:r>
            <a:r>
              <a:rPr lang="zh-CN" altLang="en-US" sz="2000" dirty="0"/>
              <a:t>𝑖</a:t>
            </a:r>
            <a:r>
              <a:rPr lang="en-US" altLang="zh-CN" sz="2000" dirty="0"/>
              <a:t>)</a:t>
            </a:r>
            <a:r>
              <a:rPr lang="zh-CN" altLang="en-US" sz="2000" dirty="0"/>
              <a:t>表示样点𝑥𝑖的邻域，而𝑐</a:t>
            </a:r>
            <a:r>
              <a:rPr lang="en-US" altLang="zh-CN" sz="2000" dirty="0"/>
              <a:t>(</a:t>
            </a:r>
            <a:r>
              <a:rPr lang="en-US" altLang="zh-CN" sz="2000" dirty="0" smtClean="0"/>
              <a:t>𝑁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𝑥</a:t>
            </a:r>
            <a:r>
              <a:rPr lang="zh-CN" altLang="en-US" sz="2000" dirty="0" smtClean="0"/>
              <a:t>𝑖） </a:t>
            </a:r>
            <a:r>
              <a:rPr lang="en-US" altLang="zh-CN" sz="2000" dirty="0"/>
              <a:t>)</a:t>
            </a:r>
            <a:r>
              <a:rPr lang="zh-CN" altLang="en-US" sz="2000" dirty="0"/>
              <a:t>表示该样点的邻域</a:t>
            </a:r>
            <a:r>
              <a:rPr lang="zh-CN" altLang="en-US" sz="2000" dirty="0" smtClean="0"/>
              <a:t>复杂度</a:t>
            </a:r>
            <a:r>
              <a:rPr lang="zh-CN" altLang="en-US" sz="2000" dirty="0"/>
              <a:t>，设 𝐶 是一个阈值，则可以在总共 𝑛 个系数中选择以下</a:t>
            </a:r>
            <a:r>
              <a:rPr lang="zh-CN" altLang="en-US" sz="2000" dirty="0" smtClean="0"/>
              <a:t>系数</a:t>
            </a:r>
            <a:r>
              <a:rPr lang="zh-CN" altLang="en-US" sz="2000" dirty="0"/>
              <a:t>位置集合作为干点</a:t>
            </a:r>
            <a:r>
              <a:rPr lang="en-US" altLang="zh-CN" sz="2000" dirty="0"/>
              <a:t>: </a:t>
            </a:r>
            <a:endParaRPr lang="zh-CN" altLang="en-US" sz="2000" dirty="0"/>
          </a:p>
          <a:p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05" y="2444116"/>
            <a:ext cx="5037576" cy="4893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08" y="2924388"/>
            <a:ext cx="6077739" cy="36466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527" y="3799372"/>
            <a:ext cx="2214914" cy="8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/>
              <a:t>湿纸编码小结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4761"/>
            <a:ext cx="8229600" cy="4530725"/>
          </a:xfrm>
        </p:spPr>
        <p:txBody>
          <a:bodyPr/>
          <a:lstStyle/>
          <a:p>
            <a:r>
              <a:rPr lang="zh-CN" altLang="en-US" sz="3200" dirty="0" smtClean="0"/>
              <a:t>优点</a:t>
            </a:r>
            <a:endParaRPr lang="en-US" altLang="zh-CN" sz="3200" dirty="0" smtClean="0"/>
          </a:p>
          <a:p>
            <a:pPr lvl="1"/>
            <a:r>
              <a:rPr lang="zh-CN" altLang="en-US" sz="2400" dirty="0" smtClean="0"/>
              <a:t>在一定程度上解决了动态选择更好嵌入位置的问题。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与矩阵编码不同，湿纸编码的自适应优化范围更大，选择嵌入点约束没有矩阵编码强。</a:t>
            </a:r>
            <a:endParaRPr lang="en-US" altLang="zh-CN" sz="2400" dirty="0" smtClean="0"/>
          </a:p>
          <a:p>
            <a:endParaRPr lang="en-US" altLang="zh-CN" sz="3200" dirty="0" smtClean="0"/>
          </a:p>
          <a:p>
            <a:r>
              <a:rPr lang="zh-CN" altLang="en-US" sz="3200" dirty="0" smtClean="0"/>
              <a:t>存在</a:t>
            </a:r>
            <a:r>
              <a:rPr lang="zh-CN" altLang="en-US" sz="3200" dirty="0"/>
              <a:t>问题</a:t>
            </a:r>
            <a:endParaRPr lang="en-US" altLang="zh-CN" sz="3200" dirty="0"/>
          </a:p>
          <a:p>
            <a:pPr lvl="1"/>
            <a:r>
              <a:rPr lang="zh-CN" altLang="en-US" sz="2400" dirty="0" smtClean="0"/>
              <a:t>但是，湿纸编码仍然基于举证计算求解线性方程，一次处理优化的样点范围仍然有限，局限在在分段范围内。</a:t>
            </a:r>
            <a:r>
              <a:rPr lang="zh-CN" altLang="en-US" sz="2400" dirty="0"/>
              <a:t>未能实现全局失真最小化的</a:t>
            </a:r>
            <a:r>
              <a:rPr lang="zh-CN" altLang="en-US" sz="2400" dirty="0" smtClean="0"/>
              <a:t>目标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将全部干点一视同仁，在自适应的程度上还有待优化。</a:t>
            </a:r>
            <a:endParaRPr lang="en-US" altLang="zh-CN" sz="2400" dirty="0" smtClean="0"/>
          </a:p>
          <a:p>
            <a:pPr lvl="1"/>
            <a:endParaRPr lang="zh-CN" altLang="en-US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7692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统计特性保持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1365250"/>
          </a:xfrm>
        </p:spPr>
        <p:txBody>
          <a:bodyPr/>
          <a:lstStyle/>
          <a:p>
            <a:r>
              <a:rPr lang="zh-CN" altLang="en-US" sz="3200" b="1"/>
              <a:t>统计特征保持：在隐写中尽可能维持载体的统计分布</a:t>
            </a:r>
            <a:endParaRPr lang="en-US" altLang="zh-CN" sz="3200" b="1"/>
          </a:p>
          <a:p>
            <a:r>
              <a:rPr lang="zh-CN" altLang="en-US" sz="2800" b="1"/>
              <a:t>注意：</a:t>
            </a:r>
            <a:endParaRPr lang="en-US" altLang="zh-CN" sz="2800" b="1"/>
          </a:p>
          <a:p>
            <a:pPr lvl="1"/>
            <a:r>
              <a:rPr lang="zh-CN" altLang="en-US" sz="2400" b="1"/>
              <a:t>并不是说完全保持原有分布 </a:t>
            </a:r>
            <a:endParaRPr lang="zh-CN" altLang="en-US" sz="2400"/>
          </a:p>
          <a:p>
            <a:pPr lvl="1"/>
            <a:r>
              <a:rPr lang="zh-CN" altLang="en-US" sz="2400" b="1"/>
              <a:t>对统计特征的保持难度非常大，存在各阶特征交叉影响 </a:t>
            </a:r>
            <a:endParaRPr lang="zh-CN" altLang="en-US" sz="2400"/>
          </a:p>
          <a:p>
            <a:pPr lvl="1"/>
            <a:r>
              <a:rPr lang="zh-CN" altLang="en-US" sz="2400" b="1"/>
              <a:t>由于统计特征数量庞大，当前的主要统计保持方法之一是保护载体的分布，实际这能够保持或有利于保持载体的其他统计特性 </a:t>
            </a:r>
            <a:endParaRPr lang="zh-CN" altLang="en-US" sz="2400"/>
          </a:p>
          <a:p>
            <a:pPr lvl="1"/>
            <a:r>
              <a:rPr lang="zh-CN" altLang="en-US" sz="2400" b="1"/>
              <a:t>保护一阶以上载体分布的难度非常大，尚没有出现完全有效的算法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安全隐写算法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037667"/>
          </a:xfrm>
        </p:spPr>
        <p:txBody>
          <a:bodyPr/>
          <a:lstStyle/>
          <a:p>
            <a:r>
              <a:rPr kumimoji="1" lang="zh-CN" altLang="en-US" sz="3200" dirty="0" smtClean="0"/>
              <a:t>矩阵编码</a:t>
            </a:r>
            <a:endParaRPr kumimoji="1" lang="en-US" altLang="zh-CN" sz="3200" dirty="0" smtClean="0"/>
          </a:p>
          <a:p>
            <a:pPr lvl="1"/>
            <a:r>
              <a:rPr kumimoji="1" lang="zh-CN" altLang="en-US" sz="2800" dirty="0" smtClean="0"/>
              <a:t>减少修改量</a:t>
            </a:r>
            <a:endParaRPr kumimoji="1" lang="en-US" altLang="zh-CN" sz="2800" dirty="0"/>
          </a:p>
          <a:p>
            <a:endParaRPr kumimoji="1" lang="en-US" altLang="zh-CN" sz="3200" dirty="0" smtClean="0"/>
          </a:p>
          <a:p>
            <a:r>
              <a:rPr kumimoji="1" lang="zh-CN" altLang="en-US" sz="3200" dirty="0"/>
              <a:t>湿纸编码</a:t>
            </a:r>
            <a:endParaRPr kumimoji="1" lang="en-US" altLang="zh-CN" sz="3200" dirty="0"/>
          </a:p>
          <a:p>
            <a:pPr lvl="1"/>
            <a:r>
              <a:rPr kumimoji="1" lang="zh-CN" altLang="en-US" sz="2800" dirty="0" smtClean="0"/>
              <a:t>解决非共享信道问题</a:t>
            </a:r>
            <a:endParaRPr kumimoji="1" lang="en-US" altLang="zh-CN" sz="2800" dirty="0" smtClean="0"/>
          </a:p>
          <a:p>
            <a:pPr lvl="1"/>
            <a:endParaRPr kumimoji="1" lang="en-US" altLang="zh-CN" sz="3200" dirty="0" smtClean="0"/>
          </a:p>
          <a:p>
            <a:r>
              <a:rPr kumimoji="1" lang="zh-CN" altLang="en-US" sz="3200" dirty="0" smtClean="0">
                <a:solidFill>
                  <a:srgbClr val="FF0000"/>
                </a:solidFill>
              </a:rPr>
              <a:t>最小失真代价隐写</a:t>
            </a:r>
            <a:endParaRPr kumimoji="1" lang="en-US" altLang="zh-CN" sz="3200" dirty="0" smtClean="0">
              <a:solidFill>
                <a:srgbClr val="FF0000"/>
              </a:solidFill>
            </a:endParaRPr>
          </a:p>
          <a:p>
            <a:pPr lvl="1"/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004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最小失真代价隐写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037667"/>
          </a:xfrm>
        </p:spPr>
        <p:txBody>
          <a:bodyPr/>
          <a:lstStyle/>
          <a:p>
            <a:r>
              <a:rPr kumimoji="1" lang="zh-CN" altLang="en-US" sz="3600" dirty="0" smtClean="0">
                <a:solidFill>
                  <a:srgbClr val="FF0000"/>
                </a:solidFill>
              </a:rPr>
              <a:t>最优嵌入理论</a:t>
            </a:r>
            <a:endParaRPr kumimoji="1" lang="en-US" altLang="zh-CN" sz="3600" dirty="0" smtClean="0">
              <a:solidFill>
                <a:srgbClr val="FF0000"/>
              </a:solidFill>
            </a:endParaRPr>
          </a:p>
          <a:p>
            <a:r>
              <a:rPr kumimoji="1" lang="zh-CN" altLang="en-US" sz="3600" dirty="0" smtClean="0"/>
              <a:t>校验子格编码</a:t>
            </a:r>
            <a:endParaRPr kumimoji="1" lang="en-US" altLang="zh-CN" sz="3600" dirty="0" smtClean="0"/>
          </a:p>
          <a:p>
            <a:r>
              <a:rPr kumimoji="1" lang="zh-CN" altLang="en-US" sz="3600" dirty="0" smtClean="0"/>
              <a:t>自适应隐写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739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最优嵌入理论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037667"/>
          </a:xfrm>
        </p:spPr>
        <p:txBody>
          <a:bodyPr/>
          <a:lstStyle/>
          <a:p>
            <a:r>
              <a:rPr kumimoji="1" lang="zh-CN" altLang="en-US" sz="3600" dirty="0" smtClean="0"/>
              <a:t>最优嵌入（</a:t>
            </a:r>
            <a:r>
              <a:rPr kumimoji="1" lang="en-US" altLang="zh-CN" sz="3600" dirty="0" smtClean="0"/>
              <a:t>optimal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embedding</a:t>
            </a:r>
            <a:r>
              <a:rPr kumimoji="1" lang="zh-CN" altLang="en-US" sz="3600" dirty="0" smtClean="0"/>
              <a:t>）</a:t>
            </a:r>
            <a:endParaRPr kumimoji="1" lang="en-US" altLang="zh-CN" sz="3600" dirty="0" smtClean="0"/>
          </a:p>
          <a:p>
            <a:pPr lvl="1"/>
            <a:r>
              <a:rPr kumimoji="1" lang="zh-CN" altLang="en-US" sz="2800" dirty="0" smtClean="0"/>
              <a:t>在一个风险评价方法下的最安全隐写</a:t>
            </a:r>
            <a:endParaRPr kumimoji="1" lang="en-US" altLang="zh-CN" sz="2800" dirty="0" smtClean="0"/>
          </a:p>
          <a:p>
            <a:pPr lvl="1"/>
            <a:r>
              <a:rPr kumimoji="1" lang="zh-CN" altLang="en-US" sz="2800" dirty="0" smtClean="0"/>
              <a:t>其中，风险评价指标普遍用总嵌入失真（</a:t>
            </a:r>
            <a:r>
              <a:rPr kumimoji="1" lang="en-US" altLang="zh-CN" sz="2800" dirty="0" err="1" smtClean="0"/>
              <a:t>embdedding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distortion</a:t>
            </a:r>
            <a:r>
              <a:rPr kumimoji="1" lang="zh-CN" altLang="en-US" sz="2800" dirty="0" smtClean="0"/>
              <a:t>）或代价（</a:t>
            </a:r>
            <a:r>
              <a:rPr kumimoji="1" lang="en-US" altLang="zh-CN" sz="2800" dirty="0" smtClean="0"/>
              <a:t>cost</a:t>
            </a:r>
            <a:r>
              <a:rPr kumimoji="1" lang="zh-CN" altLang="en-US" sz="2800" dirty="0" smtClean="0"/>
              <a:t>）表示</a:t>
            </a:r>
            <a:endParaRPr kumimoji="1" lang="en-US" altLang="zh-CN" sz="2800" dirty="0" smtClean="0"/>
          </a:p>
          <a:p>
            <a:pPr lvl="1"/>
            <a:endParaRPr kumimoji="1" lang="en-US" altLang="zh-CN" sz="2800" dirty="0" smtClean="0"/>
          </a:p>
          <a:p>
            <a:pPr lvl="1"/>
            <a:r>
              <a:rPr kumimoji="1" lang="zh-CN" altLang="en-US" sz="2800" dirty="0" smtClean="0"/>
              <a:t>因此，也被称为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最小失真嵌入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6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最优嵌入理论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037667"/>
          </a:xfrm>
        </p:spPr>
        <p:txBody>
          <a:bodyPr/>
          <a:lstStyle/>
          <a:p>
            <a:r>
              <a:rPr kumimoji="1" lang="zh-CN" altLang="en-US" sz="3600" dirty="0" smtClean="0"/>
              <a:t>最优嵌入理论</a:t>
            </a:r>
            <a:endParaRPr kumimoji="1" lang="en-US" altLang="zh-CN" sz="3600" dirty="0" smtClean="0"/>
          </a:p>
          <a:p>
            <a:pPr lvl="1"/>
            <a:r>
              <a:rPr kumimoji="1" lang="zh-CN" altLang="en-US" sz="2800" dirty="0" smtClean="0"/>
              <a:t>研究在不同约束条件下有关最优嵌入信号的性质和获得方法等问题。</a:t>
            </a:r>
            <a:endParaRPr kumimoji="1" lang="en-US" altLang="zh-CN" sz="2800" dirty="0" smtClean="0"/>
          </a:p>
          <a:p>
            <a:endParaRPr kumimoji="1" lang="en-US" altLang="zh-CN" sz="3200" dirty="0" smtClean="0"/>
          </a:p>
          <a:p>
            <a:r>
              <a:rPr kumimoji="1" lang="zh-CN" altLang="en-US" sz="3200" dirty="0" smtClean="0"/>
              <a:t>典型问题：</a:t>
            </a:r>
            <a:endParaRPr kumimoji="1" lang="en-US" altLang="zh-CN" sz="3200" dirty="0"/>
          </a:p>
          <a:p>
            <a:pPr lvl="1"/>
            <a:r>
              <a:rPr kumimoji="1" lang="en-US" altLang="zh-CN" sz="2800" dirty="0"/>
              <a:t>PLS</a:t>
            </a:r>
            <a:r>
              <a:rPr kumimoji="1" lang="en-US" altLang="zh-CN" sz="2800" dirty="0" smtClean="0"/>
              <a:t>: payload </a:t>
            </a:r>
            <a:r>
              <a:rPr kumimoji="1" lang="en-US" altLang="zh-CN" sz="2800" dirty="0"/>
              <a:t>limited </a:t>
            </a:r>
            <a:r>
              <a:rPr kumimoji="1" lang="en-US" altLang="zh-CN" sz="2800" dirty="0" smtClean="0"/>
              <a:t>sender,</a:t>
            </a:r>
            <a:r>
              <a:rPr kumimoji="1" lang="zh-CN" altLang="en-US" sz="2800" dirty="0" smtClean="0"/>
              <a:t>在满足消息传输量的条件下获得总体失真最小的嵌入方式</a:t>
            </a:r>
            <a:endParaRPr kumimoji="1" lang="en-US" altLang="zh-CN" sz="2800" dirty="0" smtClean="0"/>
          </a:p>
          <a:p>
            <a:pPr lvl="1"/>
            <a:r>
              <a:rPr kumimoji="1" lang="en-US" altLang="zh-CN" sz="2800" dirty="0" smtClean="0"/>
              <a:t>DLS</a:t>
            </a:r>
            <a:r>
              <a:rPr kumimoji="1" lang="en-US" altLang="zh-CN" sz="2800" dirty="0"/>
              <a:t>: distortion limited </a:t>
            </a:r>
            <a:r>
              <a:rPr kumimoji="1" lang="en-US" altLang="zh-CN" sz="2800" dirty="0" smtClean="0"/>
              <a:t>sender, </a:t>
            </a:r>
            <a:r>
              <a:rPr kumimoji="1" lang="zh-CN" altLang="en-US" sz="2800" dirty="0" smtClean="0"/>
              <a:t>在满足一定失真的</a:t>
            </a:r>
            <a:r>
              <a:rPr kumimoji="1" lang="zh-CN" altLang="en-US" sz="2800" dirty="0"/>
              <a:t>条件</a:t>
            </a:r>
            <a:r>
              <a:rPr kumimoji="1" lang="zh-CN" altLang="en-US" sz="2800" dirty="0" smtClean="0"/>
              <a:t>下使得消息传输量最大的</a:t>
            </a:r>
            <a:r>
              <a:rPr kumimoji="1" lang="zh-CN" altLang="en-US" sz="2800" dirty="0"/>
              <a:t>嵌入</a:t>
            </a:r>
            <a:r>
              <a:rPr kumimoji="1" lang="zh-CN" altLang="en-US" sz="2800" dirty="0" smtClean="0"/>
              <a:t>方式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50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最优嵌入理论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3521"/>
            <a:ext cx="8568267" cy="48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/>
              <a:t>限负载</a:t>
            </a:r>
            <a:r>
              <a:rPr lang="zh-CN" altLang="en-US" sz="4000" b="1" dirty="0"/>
              <a:t>发送 </a:t>
            </a:r>
            <a:r>
              <a:rPr lang="en-US" altLang="zh-CN" sz="4000" b="1" dirty="0" smtClean="0"/>
              <a:t>( PLS )</a:t>
            </a:r>
            <a:r>
              <a:rPr lang="zh-CN" altLang="en-US" sz="4000" b="1" dirty="0"/>
              <a:t>的最优嵌入问题 </a:t>
            </a:r>
            <a:endParaRPr lang="zh-CN" altLang="en-US" sz="4000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4800"/>
            <a:ext cx="8599415" cy="38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6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/>
              <a:t>限失真发送 </a:t>
            </a:r>
            <a:r>
              <a:rPr lang="en-US" altLang="zh-CN" sz="4000" b="1" dirty="0" smtClean="0"/>
              <a:t>( DLS )</a:t>
            </a:r>
            <a:r>
              <a:rPr lang="zh-CN" altLang="en-US" sz="4000" b="1" dirty="0"/>
              <a:t>的最优嵌入问题 </a:t>
            </a:r>
            <a:endParaRPr lang="zh-CN" altLang="en-US" sz="40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17" y="2270211"/>
            <a:ext cx="8290983" cy="29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最小失真代价隐写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037667"/>
          </a:xfrm>
        </p:spPr>
        <p:txBody>
          <a:bodyPr/>
          <a:lstStyle/>
          <a:p>
            <a:r>
              <a:rPr kumimoji="1" lang="zh-CN" altLang="en-US" sz="3600" dirty="0" smtClean="0"/>
              <a:t>最优嵌入理论</a:t>
            </a:r>
            <a:endParaRPr kumimoji="1" lang="en-US" altLang="zh-CN" sz="3600" dirty="0" smtClean="0"/>
          </a:p>
          <a:p>
            <a:r>
              <a:rPr kumimoji="1" lang="zh-CN" altLang="en-US" sz="3600" dirty="0" smtClean="0">
                <a:solidFill>
                  <a:srgbClr val="FF0000"/>
                </a:solidFill>
              </a:rPr>
              <a:t>校验子格编码（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STC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）</a:t>
            </a:r>
            <a:endParaRPr kumimoji="1" lang="en-US" altLang="zh-CN" sz="3600" dirty="0" smtClean="0">
              <a:solidFill>
                <a:srgbClr val="FF0000"/>
              </a:solidFill>
            </a:endParaRPr>
          </a:p>
          <a:p>
            <a:r>
              <a:rPr kumimoji="1" lang="zh-CN" altLang="en-US" sz="3600" dirty="0" smtClean="0"/>
              <a:t>自适应隐写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5102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具体的编码算法：</a:t>
            </a:r>
            <a:r>
              <a:rPr kumimoji="1" lang="en-US" altLang="zh-CN" dirty="0" smtClean="0"/>
              <a:t>STC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STC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syndrome-trellis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</a:t>
            </a:r>
            <a:r>
              <a:rPr kumimoji="1" lang="zh-CN" altLang="en-US" dirty="0" smtClean="0"/>
              <a:t>）校验子格编码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解决了矩阵编码，湿纸编码的问题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提供了求解加性模型</a:t>
            </a:r>
            <a:r>
              <a:rPr kumimoji="1" lang="en-US" altLang="zh-CN" dirty="0" smtClean="0"/>
              <a:t>PLS</a:t>
            </a:r>
            <a:r>
              <a:rPr kumimoji="1" lang="zh-CN" altLang="en-US" dirty="0" smtClean="0"/>
              <a:t>问题的方法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可以逐步基于局部性质进行优化，提前排除不可能达到的最优构造路线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 smtClean="0"/>
              <a:t>其中，失真可以是嵌入次数，也可以是隐写安全的一般性指标，一般通过失真函数计算。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36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思路：线性</a:t>
            </a:r>
            <a:r>
              <a:rPr lang="zh-CN" altLang="en-US" dirty="0"/>
              <a:t>提取方程的多解利用 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101126"/>
            <a:ext cx="8280400" cy="50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7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基本分布特性分析</a:t>
            </a:r>
            <a:r>
              <a:rPr lang="en-US" altLang="zh-CN"/>
              <a:t>-JPEG</a:t>
            </a:r>
            <a:r>
              <a:rPr lang="zh-CN" altLang="en-US"/>
              <a:t>系数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8138" y="4645025"/>
            <a:ext cx="8229600" cy="1363663"/>
          </a:xfrm>
        </p:spPr>
        <p:txBody>
          <a:bodyPr/>
          <a:lstStyle/>
          <a:p>
            <a:r>
              <a:rPr lang="en-US" altLang="zh-CN" sz="2400" b="1"/>
              <a:t>JPEG</a:t>
            </a:r>
            <a:r>
              <a:rPr lang="zh-CN" altLang="en-US" sz="2400" b="1"/>
              <a:t>图像量化系数符合拉普拉斯分布</a:t>
            </a:r>
            <a:r>
              <a:rPr lang="en-US" altLang="zh-CN" sz="2400" b="1"/>
              <a:t>(Lalatian Distribution)</a:t>
            </a:r>
            <a:r>
              <a:rPr lang="zh-CN" altLang="en-US" sz="2400" b="1"/>
              <a:t>或广义柯西分布</a:t>
            </a:r>
            <a:r>
              <a:rPr lang="en-US" altLang="zh-CN" sz="2400" b="1"/>
              <a:t>(Generalized Cauchy </a:t>
            </a:r>
            <a:r>
              <a:rPr lang="en-US" altLang="zh-CN" sz="2000" b="1"/>
              <a:t>Distribution</a:t>
            </a:r>
            <a:r>
              <a:rPr lang="en-US" altLang="zh-CN" sz="2400" b="1"/>
              <a:t>) </a:t>
            </a:r>
            <a:endParaRPr lang="zh-CN" altLang="en-US" sz="2400"/>
          </a:p>
        </p:txBody>
      </p:sp>
      <p:pic>
        <p:nvPicPr>
          <p:cNvPr id="2457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125"/>
            <a:ext cx="9031288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STC</a:t>
            </a:r>
            <a:r>
              <a:rPr kumimoji="1" lang="zh-CN" altLang="en-US" dirty="0" smtClean="0"/>
              <a:t> 校验子格编码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59934"/>
            <a:ext cx="8229600" cy="4530725"/>
          </a:xfrm>
        </p:spPr>
        <p:txBody>
          <a:bodyPr/>
          <a:lstStyle/>
          <a:p>
            <a:r>
              <a:rPr kumimoji="1" lang="zh-CN" altLang="en-US" dirty="0" smtClean="0"/>
              <a:t>基于以上思路，需要有一个</a:t>
            </a:r>
            <a:r>
              <a:rPr kumimoji="1" lang="zh-CN" altLang="en-US" dirty="0" smtClean="0">
                <a:solidFill>
                  <a:srgbClr val="FF0000"/>
                </a:solidFill>
              </a:rPr>
              <a:t>计算上方便的总体失真最小化方案</a:t>
            </a:r>
            <a:r>
              <a:rPr kumimoji="1" lang="zh-CN" altLang="en-US" dirty="0" smtClean="0"/>
              <a:t>，至少需要避免对全部情况进行逐个尝试后再平局总失真的枚举方法，提前排除不够优化的情况</a:t>
            </a:r>
            <a:endParaRPr kumimoji="1" lang="en-US" altLang="zh-CN" dirty="0" smtClean="0"/>
          </a:p>
          <a:p>
            <a:r>
              <a:rPr kumimoji="1" lang="en-US" altLang="zh-CN" dirty="0" smtClean="0"/>
              <a:t>STC</a:t>
            </a:r>
            <a:r>
              <a:rPr kumimoji="1" lang="zh-CN" altLang="en-US" dirty="0" smtClean="0"/>
              <a:t>的特点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采用带状校验矩阵，提取方程的构造可以逐个子块进行，有利于提前排除非优化的构造路线。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718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STC</a:t>
            </a:r>
            <a:r>
              <a:rPr kumimoji="1" lang="zh-CN" altLang="en-US" dirty="0" smtClean="0"/>
              <a:t> 校验子格编码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59934"/>
            <a:ext cx="8229600" cy="4530725"/>
          </a:xfrm>
        </p:spPr>
        <p:txBody>
          <a:bodyPr/>
          <a:lstStyle/>
          <a:p>
            <a:r>
              <a:rPr kumimoji="1" lang="en-US" altLang="zh-CN" dirty="0" smtClean="0"/>
              <a:t>STC</a:t>
            </a:r>
            <a:r>
              <a:rPr kumimoji="1" lang="zh-CN" altLang="en-US" dirty="0" smtClean="0"/>
              <a:t>方法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由子矩阵（</a:t>
            </a:r>
            <a:r>
              <a:rPr kumimoji="1" lang="en-US" altLang="zh-CN" dirty="0" smtClean="0"/>
              <a:t>h*w</a:t>
            </a:r>
            <a:r>
              <a:rPr kumimoji="1" lang="zh-CN" altLang="en-US" dirty="0" smtClean="0"/>
              <a:t>） 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sz="2400" dirty="0" smtClean="0"/>
              <a:t>按照矩阵对角线方向不断重复：将小矩阵摆放在上一个小矩阵的右侧并整体向下移动一行，最后形成如下带状矩阵 </a:t>
            </a:r>
            <a:r>
              <a:rPr kumimoji="1" lang="en-US" altLang="zh-CN" sz="2400" dirty="0" smtClean="0"/>
              <a:t>H</a:t>
            </a:r>
            <a:r>
              <a:rPr lang="en-US" altLang="zh-CN" sz="2000" dirty="0"/>
              <a:t>(</a:t>
            </a:r>
            <a:r>
              <a:rPr lang="zh-CN" altLang="en-US" sz="2000" dirty="0">
                <a:solidFill>
                  <a:srgbClr val="FF0000"/>
                </a:solidFill>
              </a:rPr>
              <a:t>虽然最后几</a:t>
            </a:r>
            <a:r>
              <a:rPr lang="zh-CN" altLang="en-US" sz="2000" dirty="0" smtClean="0">
                <a:solidFill>
                  <a:srgbClr val="FF0000"/>
                </a:solidFill>
              </a:rPr>
              <a:t>行复制</a:t>
            </a:r>
            <a:r>
              <a:rPr lang="zh-CN" altLang="en-US" sz="2000" dirty="0">
                <a:solidFill>
                  <a:srgbClr val="FF0000"/>
                </a:solidFill>
              </a:rPr>
              <a:t>不</a:t>
            </a:r>
            <a:r>
              <a:rPr lang="zh-CN" altLang="en-US" sz="2000" dirty="0" smtClean="0">
                <a:solidFill>
                  <a:srgbClr val="FF0000"/>
                </a:solidFill>
              </a:rPr>
              <a:t>完整，但这不会影响</a:t>
            </a:r>
            <a:r>
              <a:rPr lang="zh-CN" altLang="en-US" sz="2000" dirty="0">
                <a:solidFill>
                  <a:srgbClr val="FF0000"/>
                </a:solidFill>
              </a:rPr>
              <a:t>嵌入和提取 </a:t>
            </a:r>
            <a:r>
              <a:rPr kumimoji="1" lang="en-US" altLang="zh-CN" sz="2000" dirty="0" smtClean="0"/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867" y="1324001"/>
            <a:ext cx="3503083" cy="12807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66" y="3791941"/>
            <a:ext cx="6496049" cy="252684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2540000" y="3791941"/>
            <a:ext cx="1253067" cy="111873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793067" y="4199628"/>
            <a:ext cx="1253067" cy="111873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198533" y="4445991"/>
            <a:ext cx="1253067" cy="111873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688667" y="5795089"/>
            <a:ext cx="1253067" cy="111873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808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STC</a:t>
            </a:r>
            <a:r>
              <a:rPr kumimoji="1" lang="zh-CN" altLang="en-US" dirty="0" smtClean="0"/>
              <a:t> 校验子格编码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41629"/>
            <a:ext cx="8229600" cy="4530725"/>
          </a:xfrm>
        </p:spPr>
        <p:txBody>
          <a:bodyPr/>
          <a:lstStyle/>
          <a:p>
            <a:r>
              <a:rPr lang="zh-CN" altLang="mr-IN" dirty="0" smtClean="0"/>
              <a:t>求解</a:t>
            </a:r>
            <a:endParaRPr lang="en-US" altLang="zh-CN" dirty="0" smtClean="0"/>
          </a:p>
          <a:p>
            <a:pPr lvl="2"/>
            <a:r>
              <a:rPr lang="mr-IN" altLang="zh-CN" sz="3200" dirty="0" smtClean="0"/>
              <a:t>𝐻</a:t>
            </a:r>
            <a:r>
              <a:rPr lang="mr-IN" altLang="zh-CN" sz="3200" dirty="0"/>
              <a:t>×</a:t>
            </a:r>
            <a:r>
              <a:rPr lang="mr-IN" altLang="zh-CN" sz="3200" dirty="0" smtClean="0"/>
              <a:t>𝑃</a:t>
            </a:r>
            <a:r>
              <a:rPr lang="en-US" altLang="zh-CN" sz="3200" dirty="0" smtClean="0"/>
              <a:t>(</a:t>
            </a:r>
            <a:r>
              <a:rPr lang="mr-IN" altLang="zh-CN" sz="3200" dirty="0" smtClean="0">
                <a:solidFill>
                  <a:srgbClr val="FF0000"/>
                </a:solidFill>
              </a:rPr>
              <a:t>𝒚</a:t>
            </a:r>
            <a:r>
              <a:rPr lang="en-US" altLang="zh-CN" sz="3200" dirty="0" smtClean="0"/>
              <a:t>) </a:t>
            </a:r>
            <a:r>
              <a:rPr lang="mr-IN" altLang="zh-CN" sz="3200" dirty="0" smtClean="0"/>
              <a:t>=</a:t>
            </a:r>
            <a:r>
              <a:rPr lang="en-US" altLang="zh-CN" sz="3200" dirty="0" smtClean="0"/>
              <a:t> </a:t>
            </a:r>
            <a:r>
              <a:rPr lang="mr-IN" altLang="zh-CN" sz="3200" dirty="0" smtClean="0"/>
              <a:t>𝒎</a:t>
            </a:r>
            <a:endParaRPr lang="en-US" altLang="zh-CN" sz="3200" dirty="0" smtClean="0"/>
          </a:p>
          <a:p>
            <a:pPr lvl="2"/>
            <a:endParaRPr lang="en-US" altLang="zh-CN" sz="3200" dirty="0"/>
          </a:p>
          <a:p>
            <a:r>
              <a:rPr lang="zh-CN" altLang="en-US" dirty="0"/>
              <a:t>如果 𝐻 为校验矩阵，𝒎 就是校验子，</a:t>
            </a:r>
            <a:r>
              <a:rPr lang="zh-CN" altLang="en-US" dirty="0" smtClean="0"/>
              <a:t>因此</a:t>
            </a:r>
            <a:r>
              <a:rPr lang="en-US" altLang="zh-CN" dirty="0" smtClean="0"/>
              <a:t>STC</a:t>
            </a:r>
            <a:r>
              <a:rPr lang="zh-CN" altLang="en-US" dirty="0"/>
              <a:t>编码可看作是</a:t>
            </a:r>
            <a:r>
              <a:rPr lang="zh-CN" altLang="en-US" dirty="0" smtClean="0"/>
              <a:t>通过</a:t>
            </a:r>
            <a:r>
              <a:rPr lang="zh-CN" altLang="en-US" dirty="0"/>
              <a:t>逐步修改𝒙 或者通过逐步构造 𝒚 使得 𝐻𝒚 </a:t>
            </a:r>
            <a:r>
              <a:rPr lang="en-US" altLang="zh-CN" dirty="0"/>
              <a:t>= 𝒎 </a:t>
            </a:r>
            <a:r>
              <a:rPr lang="zh-CN" altLang="en-US" dirty="0" smtClean="0"/>
              <a:t>并满足总体</a:t>
            </a:r>
            <a:r>
              <a:rPr lang="zh-CN" altLang="en-US" dirty="0"/>
              <a:t>失真</a:t>
            </a:r>
            <a:r>
              <a:rPr lang="zh-CN" altLang="en-US" dirty="0" smtClean="0"/>
              <a:t>代价</a:t>
            </a:r>
            <a:r>
              <a:rPr lang="zh-CN" altLang="en-US" dirty="0"/>
              <a:t>的和</a:t>
            </a:r>
            <a:r>
              <a:rPr lang="zh-CN" altLang="en-US" dirty="0" smtClean="0"/>
              <a:t>最小。</a:t>
            </a:r>
            <a:endParaRPr lang="en-US" altLang="zh-CN" dirty="0" smtClean="0"/>
          </a:p>
          <a:p>
            <a:r>
              <a:rPr lang="en-US" altLang="zh-CN" dirty="0" smtClean="0"/>
              <a:t>1/w</a:t>
            </a:r>
            <a:r>
              <a:rPr lang="zh-CN" altLang="en-US" dirty="0" smtClean="0"/>
              <a:t>为嵌入率 </a:t>
            </a:r>
            <a:endParaRPr lang="mr-IN" altLang="zh-CN" dirty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0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STC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的执行过程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4530725"/>
          </a:xfrm>
        </p:spPr>
        <p:txBody>
          <a:bodyPr/>
          <a:lstStyle/>
          <a:p>
            <a:r>
              <a:rPr lang="en-US" altLang="zh-CN" sz="2400" b="1" dirty="0"/>
              <a:t>STC</a:t>
            </a:r>
            <a:r>
              <a:rPr lang="zh-CN" altLang="en-US" sz="2400" b="1" dirty="0"/>
              <a:t>的求解与路径优化过程可以</a:t>
            </a:r>
            <a:r>
              <a:rPr lang="zh-CN" altLang="en-US" sz="2400" b="1" dirty="0" smtClean="0"/>
              <a:t>通过格</a:t>
            </a:r>
            <a:r>
              <a:rPr lang="zh-CN" altLang="en-US" sz="2400" b="1" dirty="0"/>
              <a:t>图</a:t>
            </a:r>
            <a:r>
              <a:rPr lang="zh-CN" altLang="en-US" sz="2400" b="1" dirty="0" smtClean="0"/>
              <a:t>表达，例： 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99" y="1833553"/>
            <a:ext cx="1920879" cy="6402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36" y="2473846"/>
            <a:ext cx="8276178" cy="339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2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二元 </a:t>
            </a:r>
            <a:r>
              <a:rPr lang="en-US" altLang="zh-CN" dirty="0" smtClean="0"/>
              <a:t>STC </a:t>
            </a:r>
            <a:r>
              <a:rPr lang="zh-CN" altLang="en-US" dirty="0" smtClean="0"/>
              <a:t>嵌入</a:t>
            </a:r>
            <a:r>
              <a:rPr lang="zh-CN" altLang="en-US" dirty="0"/>
              <a:t>例子</a:t>
            </a:r>
            <a:r>
              <a:rPr lang="en-US" altLang="zh-CN" dirty="0"/>
              <a:t>(</a:t>
            </a:r>
            <a:r>
              <a:rPr lang="zh-CN" altLang="en-US" dirty="0"/>
              <a:t>问题描述</a:t>
            </a:r>
            <a:r>
              <a:rPr lang="en-US" altLang="zh-CN" dirty="0"/>
              <a:t>) 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4530725"/>
          </a:xfrm>
        </p:spPr>
        <p:txBody>
          <a:bodyPr/>
          <a:lstStyle/>
          <a:p>
            <a:r>
              <a:rPr lang="zh-CN" altLang="cs-CZ" sz="2400" dirty="0"/>
              <a:t>在</a:t>
            </a:r>
            <a:r>
              <a:rPr lang="cs-CZ" altLang="zh-CN" sz="2400" b="1" dirty="0" err="1"/>
              <a:t>x</a:t>
            </a:r>
            <a:r>
              <a:rPr lang="cs-CZ" altLang="zh-CN" sz="2400" b="1" dirty="0"/>
              <a:t> </a:t>
            </a:r>
            <a:r>
              <a:rPr lang="cs-CZ" altLang="zh-CN" sz="2400" dirty="0"/>
              <a:t>= 10110001</a:t>
            </a:r>
            <a:r>
              <a:rPr lang="zh-CN" altLang="cs-CZ" sz="2400" dirty="0"/>
              <a:t>中嵌入</a:t>
            </a:r>
            <a:r>
              <a:rPr lang="cs-CZ" altLang="zh-CN" sz="2400" b="1" dirty="0"/>
              <a:t>m </a:t>
            </a:r>
            <a:r>
              <a:rPr lang="cs-CZ" altLang="zh-CN" sz="2400" dirty="0"/>
              <a:t>= 0111</a:t>
            </a:r>
            <a:r>
              <a:rPr lang="zh-CN" altLang="cs-CZ" sz="2400" dirty="0"/>
              <a:t>得到</a:t>
            </a:r>
            <a:r>
              <a:rPr lang="cs-CZ" altLang="zh-CN" sz="2400" b="1" dirty="0" err="1"/>
              <a:t>y</a:t>
            </a:r>
            <a:r>
              <a:rPr lang="cs-CZ" altLang="zh-CN" sz="2400" b="1" dirty="0"/>
              <a:t> </a:t>
            </a:r>
            <a:r>
              <a:rPr lang="cs-CZ" altLang="zh-CN" sz="2400" dirty="0"/>
              <a:t>= 00111001</a:t>
            </a:r>
            <a:r>
              <a:rPr lang="zh-CN" altLang="cs-CZ" sz="2400" dirty="0"/>
              <a:t>的过程， 失真代价为修改次数 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/>
              <a:t>即通过修改</a:t>
            </a:r>
            <a:r>
              <a:rPr lang="en-US" altLang="zh-CN" sz="2400" b="1" dirty="0"/>
              <a:t>x</a:t>
            </a:r>
            <a:r>
              <a:rPr lang="zh-CN" altLang="en-US" sz="2400" dirty="0"/>
              <a:t>为</a:t>
            </a:r>
            <a:r>
              <a:rPr lang="en-US" altLang="zh-CN" sz="2400" b="1" dirty="0"/>
              <a:t>y</a:t>
            </a:r>
            <a:r>
              <a:rPr lang="zh-CN" altLang="en-US" sz="2400" dirty="0"/>
              <a:t>使得以下成立且总修改次数最少</a:t>
            </a:r>
            <a:r>
              <a:rPr lang="en-US" altLang="zh-CN" sz="2400" dirty="0"/>
              <a:t>: </a:t>
            </a:r>
            <a:endParaRPr lang="zh-CN" altLang="en-US" sz="2400" dirty="0"/>
          </a:p>
          <a:p>
            <a:endParaRPr lang="en-US" altLang="zh-CN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16" y="1962150"/>
            <a:ext cx="4864100" cy="1714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10" y="4221162"/>
            <a:ext cx="4281179" cy="20722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2048933" y="5740400"/>
            <a:ext cx="1778000" cy="6291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24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二元 </a:t>
            </a:r>
            <a:r>
              <a:rPr lang="en-US" altLang="zh-CN" dirty="0" smtClean="0"/>
              <a:t>STC </a:t>
            </a:r>
            <a:r>
              <a:rPr lang="zh-CN" altLang="en-US" dirty="0" smtClean="0"/>
              <a:t>嵌入例子</a:t>
            </a:r>
            <a:r>
              <a:rPr lang="en-US" altLang="zh-CN" dirty="0" smtClean="0"/>
              <a:t> </a:t>
            </a:r>
            <a:r>
              <a:rPr lang="mr-IN" altLang="zh-CN" dirty="0" smtClean="0"/>
              <a:t>(</a:t>
            </a:r>
            <a:r>
              <a:rPr lang="zh-CN" altLang="mr-IN" dirty="0"/>
              <a:t>第 </a:t>
            </a:r>
            <a:r>
              <a:rPr lang="mr-IN" altLang="zh-CN" dirty="0" smtClean="0"/>
              <a:t>1 </a:t>
            </a:r>
            <a:r>
              <a:rPr lang="zh-CN" altLang="mr-IN" dirty="0" smtClean="0"/>
              <a:t>子</a:t>
            </a:r>
            <a:r>
              <a:rPr lang="zh-CN" altLang="mr-IN" dirty="0"/>
              <a:t>块</a:t>
            </a:r>
            <a:r>
              <a:rPr lang="mr-IN" altLang="zh-CN" dirty="0"/>
              <a:t>) </a:t>
            </a:r>
            <a:br>
              <a:rPr lang="mr-IN" altLang="zh-CN" dirty="0"/>
            </a:b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000" dirty="0"/>
              <a:t>开始，初态为</a:t>
            </a:r>
            <a:r>
              <a:rPr lang="en-US" altLang="zh-CN" sz="2000" dirty="0"/>
              <a:t>00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 对应</a:t>
            </a:r>
            <a:r>
              <a:rPr lang="zh-CN" altLang="en-US" sz="2000" dirty="0"/>
              <a:t>𝑦 </a:t>
            </a:r>
            <a:r>
              <a:rPr lang="en-US" altLang="zh-CN" sz="2000" dirty="0"/>
              <a:t>=1(</a:t>
            </a:r>
            <a:r>
              <a:rPr lang="zh-CN" altLang="en-US" sz="2000" dirty="0"/>
              <a:t>无修改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可</a:t>
            </a:r>
            <a:r>
              <a:rPr lang="zh-CN" altLang="en-US" sz="2000" dirty="0"/>
              <a:t>认为要在</a:t>
            </a:r>
            <a:r>
              <a:rPr lang="en-US" altLang="zh-CN" sz="2000" dirty="0"/>
              <a:t>00</a:t>
            </a:r>
            <a:r>
              <a:rPr lang="zh-CN" altLang="en-US" sz="2000" dirty="0"/>
              <a:t>初态上加第一列的 </a:t>
            </a:r>
            <a:r>
              <a:rPr lang="en-US" altLang="zh-CN" sz="2000" dirty="0" smtClean="0"/>
              <a:t>11</a:t>
            </a:r>
            <a:r>
              <a:rPr lang="zh-CN" altLang="en-US" sz="2000" dirty="0"/>
              <a:t>，进入</a:t>
            </a:r>
            <a:r>
              <a:rPr lang="en-US" altLang="zh-CN" sz="2000" dirty="0"/>
              <a:t>00 + 11 = 11</a:t>
            </a:r>
            <a:r>
              <a:rPr lang="zh-CN" altLang="en-US" sz="2000" dirty="0"/>
              <a:t>态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 对应 </a:t>
            </a:r>
            <a:r>
              <a:rPr lang="zh-CN" altLang="en-US" sz="2000" dirty="0"/>
              <a:t>𝑦 </a:t>
            </a:r>
            <a:r>
              <a:rPr lang="en-US" altLang="zh-CN" sz="2000" dirty="0"/>
              <a:t>= 0 (</a:t>
            </a:r>
            <a:r>
              <a:rPr lang="zh-CN" altLang="en-US" sz="2000" dirty="0"/>
              <a:t>修改</a:t>
            </a:r>
            <a:r>
              <a:rPr lang="en-US" altLang="zh-CN" sz="2000" dirty="0"/>
              <a:t>)</a:t>
            </a:r>
            <a:r>
              <a:rPr lang="zh-CN" altLang="en-US" sz="2000" dirty="0"/>
              <a:t>则不加入，保留在</a:t>
            </a:r>
            <a:r>
              <a:rPr lang="en-US" altLang="zh-CN" sz="2000" dirty="0"/>
              <a:t>00 + 00 = </a:t>
            </a:r>
            <a:r>
              <a:rPr lang="en-US" altLang="zh-CN" sz="2000" dirty="0" smtClean="0"/>
              <a:t>00</a:t>
            </a:r>
            <a:r>
              <a:rPr lang="zh-CN" altLang="en-US" sz="2000" dirty="0"/>
              <a:t>状态，但代价为</a:t>
            </a:r>
            <a:r>
              <a:rPr lang="en-US" altLang="zh-CN" sz="2000" dirty="0"/>
              <a:t>1</a:t>
            </a:r>
            <a:r>
              <a:rPr lang="zh-CN" altLang="en-US" sz="2000" dirty="0"/>
              <a:t>次</a:t>
            </a:r>
            <a:r>
              <a:rPr lang="zh-CN" altLang="en-US" sz="2000" dirty="0" smtClean="0"/>
              <a:t>修改</a:t>
            </a:r>
            <a:endParaRPr lang="en-US" altLang="zh-CN" sz="2000" dirty="0"/>
          </a:p>
          <a:p>
            <a:r>
              <a:rPr lang="zh-CN" altLang="en-US" sz="2000" dirty="0" smtClean="0"/>
              <a:t> </a:t>
            </a:r>
            <a:endParaRPr lang="zh-CN" altLang="en-US" sz="2000" dirty="0"/>
          </a:p>
          <a:p>
            <a:r>
              <a:rPr lang="zh-CN" altLang="en-US" sz="2000" dirty="0" smtClean="0"/>
              <a:t>从</a:t>
            </a:r>
            <a:r>
              <a:rPr lang="zh-CN" altLang="en-US" sz="2000" dirty="0"/>
              <a:t>第</a:t>
            </a:r>
            <a:r>
              <a:rPr lang="en-US" altLang="zh-CN" sz="2000" dirty="0"/>
              <a:t>2</a:t>
            </a:r>
            <a:r>
              <a:rPr lang="zh-CN" altLang="en-US" sz="2000" dirty="0"/>
              <a:t>层的</a:t>
            </a:r>
            <a:r>
              <a:rPr lang="en-US" altLang="zh-CN" sz="2000" dirty="0"/>
              <a:t>11</a:t>
            </a:r>
            <a:r>
              <a:rPr lang="zh-CN" altLang="en-US" sz="2000" dirty="0"/>
              <a:t>态开始，若保持𝑦</a:t>
            </a:r>
            <a:r>
              <a:rPr lang="en-US" altLang="zh-CN" sz="2000" dirty="0"/>
              <a:t>2 = 0 (</a:t>
            </a:r>
            <a:r>
              <a:rPr lang="zh-CN" altLang="en-US" sz="2000" dirty="0"/>
              <a:t>无修改</a:t>
            </a:r>
            <a:r>
              <a:rPr lang="en-US" altLang="zh-CN" sz="2000" dirty="0"/>
              <a:t>) </a:t>
            </a:r>
            <a:r>
              <a:rPr lang="zh-CN" altLang="en-US" sz="2000" dirty="0"/>
              <a:t>，则留在</a:t>
            </a:r>
            <a:r>
              <a:rPr lang="en-US" altLang="zh-CN" sz="2000" dirty="0"/>
              <a:t>11 + 00 = 11</a:t>
            </a:r>
            <a:r>
              <a:rPr lang="zh-CN" altLang="en-US" sz="2000" dirty="0"/>
              <a:t>态， 若改𝑦</a:t>
            </a:r>
            <a:r>
              <a:rPr lang="en-US" altLang="zh-CN" sz="2000" dirty="0"/>
              <a:t>2 = 1 (</a:t>
            </a:r>
            <a:r>
              <a:rPr lang="zh-CN" altLang="en-US" sz="2000" dirty="0"/>
              <a:t>修改</a:t>
            </a:r>
            <a:r>
              <a:rPr lang="en-US" altLang="zh-CN" sz="2000" dirty="0"/>
              <a:t>) </a:t>
            </a:r>
            <a:r>
              <a:rPr lang="zh-CN" altLang="en-US" sz="2000" dirty="0"/>
              <a:t>，则进入</a:t>
            </a:r>
            <a:r>
              <a:rPr lang="en-US" altLang="zh-CN" sz="2000" dirty="0"/>
              <a:t>11 + 10 = 01</a:t>
            </a:r>
            <a:r>
              <a:rPr lang="zh-CN" altLang="en-US" sz="2000" dirty="0"/>
              <a:t>态，其中，</a:t>
            </a:r>
            <a:r>
              <a:rPr lang="en-US" altLang="zh-CN" sz="2000" dirty="0"/>
              <a:t>10</a:t>
            </a:r>
            <a:r>
              <a:rPr lang="zh-CN" altLang="en-US" sz="2000" dirty="0"/>
              <a:t>为 𝐻 的第</a:t>
            </a:r>
            <a:r>
              <a:rPr lang="en-US" altLang="zh-CN" sz="2000" dirty="0"/>
              <a:t>2</a:t>
            </a:r>
            <a:r>
              <a:rPr lang="zh-CN" altLang="en-US" sz="2000" dirty="0"/>
              <a:t>列</a:t>
            </a:r>
            <a:r>
              <a:rPr lang="zh-CN" altLang="en-US" sz="2000" dirty="0" smtClean="0"/>
              <a:t>元素</a:t>
            </a:r>
            <a:r>
              <a:rPr lang="en-US" altLang="zh-CN" sz="2000" dirty="0"/>
              <a:t>;</a:t>
            </a:r>
            <a:r>
              <a:rPr lang="zh-CN" altLang="en-US" sz="2000" dirty="0"/>
              <a:t>从第二层的</a:t>
            </a:r>
            <a:r>
              <a:rPr lang="en-US" altLang="zh-CN" sz="2000" dirty="0"/>
              <a:t>00</a:t>
            </a:r>
            <a:r>
              <a:rPr lang="zh-CN" altLang="en-US" sz="2000" dirty="0"/>
              <a:t>态开始，若保持𝑦</a:t>
            </a:r>
            <a:r>
              <a:rPr lang="en-US" altLang="zh-CN" sz="2000" dirty="0"/>
              <a:t>2 = 0 (</a:t>
            </a:r>
            <a:r>
              <a:rPr lang="zh-CN" altLang="en-US" sz="2000" dirty="0"/>
              <a:t>无修改</a:t>
            </a:r>
            <a:r>
              <a:rPr lang="en-US" altLang="zh-CN" sz="2000" dirty="0"/>
              <a:t>) </a:t>
            </a:r>
            <a:r>
              <a:rPr lang="zh-CN" altLang="en-US" sz="2000" dirty="0"/>
              <a:t>，则留在</a:t>
            </a:r>
            <a:r>
              <a:rPr lang="en-US" altLang="zh-CN" sz="2000" dirty="0"/>
              <a:t>00 + 00 = 00 </a:t>
            </a:r>
            <a:r>
              <a:rPr lang="zh-CN" altLang="en-US" sz="2000" dirty="0"/>
              <a:t>态，若𝑦</a:t>
            </a:r>
            <a:r>
              <a:rPr lang="en-US" altLang="zh-CN" sz="2000" dirty="0"/>
              <a:t>2 = 1 (</a:t>
            </a:r>
            <a:r>
              <a:rPr lang="zh-CN" altLang="en-US" sz="2000" dirty="0"/>
              <a:t>修改</a:t>
            </a:r>
            <a:r>
              <a:rPr lang="en-US" altLang="zh-CN" sz="2000" dirty="0"/>
              <a:t>) </a:t>
            </a:r>
            <a:r>
              <a:rPr lang="zh-CN" altLang="en-US" sz="2000" dirty="0"/>
              <a:t>，则进入</a:t>
            </a:r>
            <a:r>
              <a:rPr lang="en-US" altLang="zh-CN" sz="2000" dirty="0"/>
              <a:t>00 + 10 = 10</a:t>
            </a:r>
            <a:r>
              <a:rPr lang="zh-CN" altLang="en-US" sz="2000" dirty="0"/>
              <a:t>态 </a:t>
            </a:r>
            <a:endParaRPr lang="zh-CN" altLang="en-US" sz="20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3" y="1188509"/>
            <a:ext cx="1498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033" y="1088496"/>
            <a:ext cx="59563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1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二元 </a:t>
            </a:r>
            <a:r>
              <a:rPr lang="en-US" altLang="zh-CN" sz="3200" dirty="0" smtClean="0"/>
              <a:t>STC </a:t>
            </a:r>
            <a:r>
              <a:rPr lang="zh-CN" altLang="en-US" sz="3200" dirty="0" smtClean="0"/>
              <a:t>嵌入例子</a:t>
            </a:r>
            <a:r>
              <a:rPr lang="en-US" altLang="zh-CN" sz="3200" dirty="0" smtClean="0"/>
              <a:t> </a:t>
            </a:r>
            <a:r>
              <a:rPr lang="mr-IN" altLang="zh-CN" sz="3200" dirty="0" smtClean="0"/>
              <a:t>(</a:t>
            </a:r>
            <a:r>
              <a:rPr lang="zh-CN" altLang="en-US" sz="3200" dirty="0"/>
              <a:t>第 </a:t>
            </a:r>
            <a:r>
              <a:rPr lang="en-US" altLang="zh-CN" sz="3200" dirty="0" smtClean="0"/>
              <a:t>1 </a:t>
            </a:r>
            <a:r>
              <a:rPr lang="zh-CN" altLang="en-US" sz="3200" dirty="0" smtClean="0"/>
              <a:t>子</a:t>
            </a:r>
            <a:r>
              <a:rPr lang="zh-CN" altLang="en-US" sz="3200" dirty="0"/>
              <a:t>块进入第 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子</a:t>
            </a:r>
            <a:r>
              <a:rPr lang="zh-CN" altLang="en-US" sz="3200" dirty="0"/>
              <a:t>块 </a:t>
            </a:r>
            <a:r>
              <a:rPr lang="mr-IN" altLang="zh-CN" sz="3200" dirty="0" smtClean="0"/>
              <a:t>) </a:t>
            </a:r>
            <a:r>
              <a:rPr lang="mr-IN" altLang="zh-CN" dirty="0"/>
              <a:t/>
            </a:r>
            <a:br>
              <a:rPr lang="mr-IN" altLang="zh-CN" dirty="0"/>
            </a:b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000" dirty="0"/>
              <a:t>由于要求𝑚</a:t>
            </a:r>
            <a:r>
              <a:rPr lang="en-US" altLang="zh-CN" sz="2000" dirty="0"/>
              <a:t>1 = 0</a:t>
            </a:r>
            <a:r>
              <a:rPr lang="zh-CN" altLang="en-US" sz="2000" dirty="0"/>
              <a:t>，删除第</a:t>
            </a:r>
            <a:r>
              <a:rPr lang="en-US" altLang="zh-CN" sz="2000" dirty="0"/>
              <a:t>1</a:t>
            </a:r>
            <a:r>
              <a:rPr lang="zh-CN" altLang="en-US" sz="2000" dirty="0"/>
              <a:t>个子块的结束状态</a:t>
            </a:r>
            <a:r>
              <a:rPr lang="en-US" altLang="zh-CN" sz="2000" dirty="0"/>
              <a:t>01</a:t>
            </a:r>
            <a:r>
              <a:rPr lang="zh-CN" altLang="en-US" sz="2000" dirty="0"/>
              <a:t>与</a:t>
            </a:r>
            <a:r>
              <a:rPr lang="en-US" altLang="zh-CN" sz="2000" dirty="0"/>
              <a:t>11</a:t>
            </a:r>
            <a:r>
              <a:rPr lang="zh-CN" altLang="en-US" sz="2000" dirty="0"/>
              <a:t>上的路径 </a:t>
            </a:r>
          </a:p>
          <a:p>
            <a:r>
              <a:rPr lang="zh-CN" altLang="en-US" sz="2000" dirty="0" smtClean="0"/>
              <a:t>由于</a:t>
            </a:r>
            <a:r>
              <a:rPr lang="zh-CN" altLang="en-US" sz="2000" dirty="0"/>
              <a:t>经过以上处理后𝑚</a:t>
            </a:r>
            <a:r>
              <a:rPr lang="en-US" altLang="zh-CN" sz="2000" dirty="0"/>
              <a:t>1 = 0</a:t>
            </a:r>
            <a:r>
              <a:rPr lang="zh-CN" altLang="en-US" sz="2000" dirty="0"/>
              <a:t>已经确保，在第</a:t>
            </a:r>
            <a:r>
              <a:rPr lang="en-US" altLang="zh-CN" sz="2000" dirty="0"/>
              <a:t>1</a:t>
            </a:r>
            <a:r>
              <a:rPr lang="zh-CN" altLang="en-US" sz="2000" dirty="0"/>
              <a:t>个子块的结束状态</a:t>
            </a:r>
            <a:r>
              <a:rPr lang="en-US" altLang="zh-CN" sz="2000" dirty="0"/>
              <a:t>00</a:t>
            </a:r>
            <a:r>
              <a:rPr lang="zh-CN" altLang="en-US" sz="2000" dirty="0"/>
              <a:t>与 </a:t>
            </a:r>
            <a:r>
              <a:rPr lang="en-US" altLang="zh-CN" sz="2000" dirty="0"/>
              <a:t>10</a:t>
            </a:r>
            <a:r>
              <a:rPr lang="zh-CN" altLang="en-US" sz="2000" dirty="0"/>
              <a:t>中删除此低位</a:t>
            </a:r>
            <a:r>
              <a:rPr lang="en-US" altLang="zh-CN" sz="2000" dirty="0"/>
              <a:t>0</a:t>
            </a:r>
            <a:r>
              <a:rPr lang="zh-CN" altLang="en-US" sz="2000" dirty="0"/>
              <a:t>，得到</a:t>
            </a:r>
            <a:r>
              <a:rPr lang="en-US" altLang="zh-CN" sz="2000" dirty="0"/>
              <a:t>0</a:t>
            </a:r>
            <a:r>
              <a:rPr lang="zh-CN" altLang="en-US" sz="2000" dirty="0"/>
              <a:t>与</a:t>
            </a:r>
            <a:r>
              <a:rPr lang="en-US" altLang="zh-CN" sz="2000" dirty="0"/>
              <a:t>1</a:t>
            </a:r>
            <a:r>
              <a:rPr lang="zh-CN" altLang="en-US" sz="2000" dirty="0"/>
              <a:t>，再在高位上补</a:t>
            </a:r>
            <a:r>
              <a:rPr lang="en-US" altLang="zh-CN" sz="2000" dirty="0"/>
              <a:t>0</a:t>
            </a:r>
            <a:r>
              <a:rPr lang="zh-CN" altLang="en-US" sz="2000" dirty="0"/>
              <a:t>，则进入第下一子块</a:t>
            </a:r>
            <a:r>
              <a:rPr lang="zh-CN" altLang="en-US" sz="2000" dirty="0" smtClean="0"/>
              <a:t>的局部</a:t>
            </a:r>
            <a:r>
              <a:rPr lang="zh-CN" altLang="en-US" sz="2000" dirty="0"/>
              <a:t>校验子初态为</a:t>
            </a:r>
            <a:r>
              <a:rPr lang="en-US" altLang="zh-CN" sz="2000" dirty="0"/>
              <a:t>00</a:t>
            </a:r>
            <a:r>
              <a:rPr lang="zh-CN" altLang="en-US" sz="2000" dirty="0"/>
              <a:t>与</a:t>
            </a:r>
            <a:r>
              <a:rPr lang="en-US" altLang="zh-CN" sz="2000" dirty="0"/>
              <a:t>01 </a:t>
            </a:r>
            <a:endParaRPr lang="zh-CN" altLang="en-US" sz="2000" dirty="0"/>
          </a:p>
          <a:p>
            <a:r>
              <a:rPr lang="zh-CN" altLang="en-US" sz="2000" dirty="0" smtClean="0"/>
              <a:t>显然</a:t>
            </a:r>
            <a:r>
              <a:rPr lang="zh-CN" altLang="en-US" sz="2000" dirty="0"/>
              <a:t>，新加入的当前校验子状态有待下一个块的运算被更改 </a:t>
            </a:r>
            <a:endParaRPr lang="zh-CN" altLang="en-US" sz="20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3" y="1188509"/>
            <a:ext cx="1498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033" y="1088496"/>
            <a:ext cx="59563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二元 </a:t>
            </a:r>
            <a:r>
              <a:rPr lang="en-US" altLang="zh-CN" sz="3200" dirty="0" smtClean="0"/>
              <a:t>STC </a:t>
            </a:r>
            <a:r>
              <a:rPr lang="zh-CN" altLang="en-US" sz="3200" dirty="0" smtClean="0"/>
              <a:t>嵌入例子</a:t>
            </a:r>
            <a:r>
              <a:rPr lang="en-US" altLang="zh-CN" sz="3200" dirty="0" smtClean="0"/>
              <a:t> </a:t>
            </a:r>
            <a:r>
              <a:rPr lang="mr-IN" altLang="zh-CN" sz="3200" dirty="0" smtClean="0"/>
              <a:t>(</a:t>
            </a:r>
            <a:r>
              <a:rPr lang="zh-CN" altLang="en-US" sz="3200" dirty="0"/>
              <a:t>第 </a:t>
            </a:r>
            <a:r>
              <a:rPr lang="en-US" altLang="zh-CN" sz="3200" dirty="0" smtClean="0"/>
              <a:t>2 </a:t>
            </a:r>
            <a:r>
              <a:rPr lang="zh-CN" altLang="en-US" sz="3200" dirty="0" smtClean="0"/>
              <a:t>子</a:t>
            </a:r>
            <a:r>
              <a:rPr lang="zh-CN" altLang="en-US" sz="3200" dirty="0"/>
              <a:t>块进入第 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子</a:t>
            </a:r>
            <a:r>
              <a:rPr lang="zh-CN" altLang="en-US" sz="3200" dirty="0"/>
              <a:t>块 </a:t>
            </a:r>
            <a:r>
              <a:rPr lang="mr-IN" altLang="zh-CN" sz="3200" dirty="0" smtClean="0"/>
              <a:t>) </a:t>
            </a:r>
            <a:r>
              <a:rPr lang="mr-IN" altLang="zh-CN" dirty="0"/>
              <a:t/>
            </a:r>
            <a:br>
              <a:rPr lang="mr-IN" altLang="zh-CN" dirty="0"/>
            </a:b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000" dirty="0" smtClean="0"/>
              <a:t>第</a:t>
            </a: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3</a:t>
            </a:r>
            <a:r>
              <a:rPr lang="zh-CN" altLang="en-US" sz="2000" dirty="0"/>
              <a:t>子块的处理类似第</a:t>
            </a:r>
            <a:r>
              <a:rPr lang="en-US" altLang="zh-CN" sz="2000" dirty="0"/>
              <a:t>1</a:t>
            </a:r>
            <a:r>
              <a:rPr lang="zh-CN" altLang="en-US" sz="2000" dirty="0"/>
              <a:t>子块，因此省略</a:t>
            </a:r>
            <a:r>
              <a:rPr lang="en-US" altLang="zh-CN" sz="2000" dirty="0"/>
              <a:t>(</a:t>
            </a:r>
            <a:r>
              <a:rPr lang="zh-CN" altLang="en-US" sz="2000" dirty="0"/>
              <a:t>注意高代价路径的削减</a:t>
            </a:r>
            <a:r>
              <a:rPr lang="en-US" altLang="zh-CN" sz="2000" dirty="0"/>
              <a:t>) </a:t>
            </a:r>
            <a:r>
              <a:rPr lang="zh-CN" altLang="en-US" sz="2000" dirty="0" smtClean="0"/>
              <a:t>进入</a:t>
            </a:r>
            <a:r>
              <a:rPr lang="zh-CN" altLang="en-US" sz="2000" dirty="0"/>
              <a:t>第</a:t>
            </a:r>
            <a:r>
              <a:rPr lang="en-US" altLang="zh-CN" sz="2000" dirty="0"/>
              <a:t>4</a:t>
            </a:r>
            <a:r>
              <a:rPr lang="zh-CN" altLang="en-US" sz="2000" dirty="0"/>
              <a:t>子块的局部校验子初态为</a:t>
            </a:r>
            <a:r>
              <a:rPr lang="en-US" altLang="zh-CN" sz="2000" dirty="0"/>
              <a:t>00</a:t>
            </a:r>
            <a:r>
              <a:rPr lang="zh-CN" altLang="en-US" sz="2000" dirty="0"/>
              <a:t>与</a:t>
            </a:r>
            <a:r>
              <a:rPr lang="en-US" altLang="zh-CN" sz="2000" dirty="0"/>
              <a:t>01</a:t>
            </a:r>
            <a:r>
              <a:rPr lang="zh-CN" altLang="en-US" sz="2000" dirty="0"/>
              <a:t>，代价和均为</a:t>
            </a:r>
            <a:r>
              <a:rPr lang="en-US" altLang="zh-CN" sz="2000" dirty="0"/>
              <a:t>2 </a:t>
            </a:r>
            <a:endParaRPr lang="zh-CN" altLang="en-US" sz="2000" dirty="0"/>
          </a:p>
          <a:p>
            <a:r>
              <a:rPr lang="zh-CN" altLang="en-US" sz="2000" dirty="0" smtClean="0"/>
              <a:t>第一</a:t>
            </a:r>
            <a:r>
              <a:rPr lang="zh-CN" altLang="en-US" sz="2000" dirty="0"/>
              <a:t>层从</a:t>
            </a:r>
            <a:r>
              <a:rPr lang="en-US" altLang="zh-CN" sz="2000" dirty="0"/>
              <a:t>00</a:t>
            </a:r>
            <a:r>
              <a:rPr lang="zh-CN" altLang="en-US" sz="2000" dirty="0"/>
              <a:t>出发，若𝑦</a:t>
            </a:r>
            <a:r>
              <a:rPr lang="en-US" altLang="zh-CN" sz="2000" dirty="0"/>
              <a:t>7 = 0(</a:t>
            </a:r>
            <a:r>
              <a:rPr lang="zh-CN" altLang="en-US" sz="2000" dirty="0"/>
              <a:t>无修改</a:t>
            </a:r>
            <a:r>
              <a:rPr lang="en-US" altLang="zh-CN" sz="2000" dirty="0"/>
              <a:t>)</a:t>
            </a:r>
            <a:r>
              <a:rPr lang="zh-CN" altLang="en-US" sz="2000" dirty="0"/>
              <a:t>，保留在</a:t>
            </a:r>
            <a:r>
              <a:rPr lang="en-US" altLang="zh-CN" sz="2000" dirty="0"/>
              <a:t>00</a:t>
            </a:r>
            <a:r>
              <a:rPr lang="zh-CN" altLang="en-US" sz="2000" dirty="0"/>
              <a:t>，若𝑦</a:t>
            </a:r>
            <a:r>
              <a:rPr lang="en-US" altLang="zh-CN" sz="2000" dirty="0"/>
              <a:t>7 = 1 (</a:t>
            </a:r>
            <a:r>
              <a:rPr lang="zh-CN" altLang="en-US" sz="2000" dirty="0"/>
              <a:t>修改</a:t>
            </a:r>
            <a:r>
              <a:rPr lang="en-US" altLang="zh-CN" sz="2000" dirty="0"/>
              <a:t>)</a:t>
            </a:r>
            <a:r>
              <a:rPr lang="zh-CN" altLang="en-US" sz="2000" dirty="0"/>
              <a:t>，进入 </a:t>
            </a:r>
            <a:r>
              <a:rPr lang="en-US" altLang="zh-CN" sz="2000" dirty="0"/>
              <a:t>00+01=01</a:t>
            </a:r>
            <a:r>
              <a:rPr lang="zh-CN" altLang="en-US" sz="2000" dirty="0"/>
              <a:t>，但代价和为</a:t>
            </a:r>
            <a:r>
              <a:rPr lang="en-US" altLang="zh-CN" sz="2000" dirty="0"/>
              <a:t>3;</a:t>
            </a:r>
            <a:r>
              <a:rPr lang="zh-CN" altLang="en-US" sz="2000" dirty="0"/>
              <a:t>第一层从</a:t>
            </a:r>
            <a:r>
              <a:rPr lang="en-US" altLang="zh-CN" sz="2000" dirty="0"/>
              <a:t>01</a:t>
            </a:r>
            <a:r>
              <a:rPr lang="zh-CN" altLang="en-US" sz="2000" dirty="0"/>
              <a:t>出发，若𝑦</a:t>
            </a:r>
            <a:r>
              <a:rPr lang="en-US" altLang="zh-CN" sz="2000" dirty="0"/>
              <a:t>7 = 0(</a:t>
            </a:r>
            <a:r>
              <a:rPr lang="zh-CN" altLang="en-US" sz="2000" dirty="0"/>
              <a:t>无修改</a:t>
            </a:r>
            <a:r>
              <a:rPr lang="en-US" altLang="zh-CN" sz="2000" dirty="0"/>
              <a:t>)</a:t>
            </a:r>
            <a:r>
              <a:rPr lang="zh-CN" altLang="en-US" sz="2000" dirty="0"/>
              <a:t>，保留在</a:t>
            </a:r>
            <a:r>
              <a:rPr lang="en-US" altLang="zh-CN" sz="2000" dirty="0"/>
              <a:t>01</a:t>
            </a:r>
            <a:r>
              <a:rPr lang="zh-CN" altLang="en-US" sz="2000" dirty="0"/>
              <a:t>， 若𝑦</a:t>
            </a:r>
            <a:r>
              <a:rPr lang="en-US" altLang="zh-CN" sz="2000" dirty="0"/>
              <a:t>7 = 1 (</a:t>
            </a:r>
            <a:r>
              <a:rPr lang="zh-CN" altLang="en-US" sz="2000" dirty="0"/>
              <a:t>修改</a:t>
            </a:r>
            <a:r>
              <a:rPr lang="en-US" altLang="zh-CN" sz="2000" dirty="0"/>
              <a:t>)</a:t>
            </a:r>
            <a:r>
              <a:rPr lang="zh-CN" altLang="en-US" sz="2000" dirty="0"/>
              <a:t>，进入</a:t>
            </a:r>
            <a:r>
              <a:rPr lang="en-US" altLang="zh-CN" sz="2000" dirty="0"/>
              <a:t>01+01=00</a:t>
            </a:r>
            <a:r>
              <a:rPr lang="zh-CN" altLang="en-US" sz="2000" dirty="0"/>
              <a:t>，但代价和为</a:t>
            </a:r>
            <a:r>
              <a:rPr lang="en-US" altLang="zh-CN" sz="2000" dirty="0"/>
              <a:t>3 (</a:t>
            </a:r>
            <a:r>
              <a:rPr lang="zh-CN" altLang="en-US" sz="2000" dirty="0"/>
              <a:t>显然代价为</a:t>
            </a:r>
            <a:r>
              <a:rPr lang="en-US" altLang="zh-CN" sz="2000" dirty="0"/>
              <a:t>3</a:t>
            </a:r>
            <a:r>
              <a:rPr lang="zh-CN" altLang="en-US" sz="2000" dirty="0"/>
              <a:t>的都可丢弃</a:t>
            </a:r>
            <a:r>
              <a:rPr lang="en-US" altLang="zh-CN" sz="2000" dirty="0"/>
              <a:t>) </a:t>
            </a:r>
            <a:endParaRPr lang="zh-CN" altLang="en-US" sz="2000" dirty="0"/>
          </a:p>
          <a:p>
            <a:r>
              <a:rPr lang="zh-CN" altLang="en-US" sz="2000" dirty="0" smtClean="0"/>
              <a:t>第二</a:t>
            </a:r>
            <a:r>
              <a:rPr lang="zh-CN" altLang="en-US" sz="2000" dirty="0"/>
              <a:t>层从</a:t>
            </a:r>
            <a:r>
              <a:rPr lang="en-US" altLang="zh-CN" sz="2000" dirty="0"/>
              <a:t>01</a:t>
            </a:r>
            <a:r>
              <a:rPr lang="zh-CN" altLang="en-US" sz="2000" dirty="0"/>
              <a:t>出发，若𝑦</a:t>
            </a:r>
            <a:r>
              <a:rPr lang="en-US" altLang="zh-CN" sz="2000" dirty="0"/>
              <a:t>8 = 1(</a:t>
            </a:r>
            <a:r>
              <a:rPr lang="zh-CN" altLang="en-US" sz="2000" dirty="0"/>
              <a:t>无修改</a:t>
            </a:r>
            <a:r>
              <a:rPr lang="en-US" altLang="zh-CN" sz="2000" dirty="0"/>
              <a:t>)</a:t>
            </a:r>
            <a:r>
              <a:rPr lang="zh-CN" altLang="en-US" sz="2000" dirty="0"/>
              <a:t>，则进入</a:t>
            </a:r>
            <a:r>
              <a:rPr lang="en-US" altLang="zh-CN" sz="2000" dirty="0"/>
              <a:t>01+00=01</a:t>
            </a:r>
            <a:r>
              <a:rPr lang="zh-CN" altLang="en-US" sz="2000" dirty="0"/>
              <a:t>，代价和仍为</a:t>
            </a:r>
            <a:r>
              <a:rPr lang="en-US" altLang="zh-CN" sz="2000" dirty="0"/>
              <a:t>2</a:t>
            </a:r>
            <a:r>
              <a:rPr lang="zh-CN" altLang="en-US" sz="2000" dirty="0"/>
              <a:t>，满足 𝑚</a:t>
            </a:r>
            <a:r>
              <a:rPr lang="en-US" altLang="zh-CN" sz="2000" dirty="0"/>
              <a:t>4 = 1</a:t>
            </a:r>
            <a:r>
              <a:rPr lang="zh-CN" altLang="en-US" sz="2000" dirty="0"/>
              <a:t>的要求</a:t>
            </a:r>
            <a:r>
              <a:rPr lang="en-US" altLang="zh-CN" sz="2000" dirty="0"/>
              <a:t>;</a:t>
            </a:r>
            <a:r>
              <a:rPr lang="zh-CN" altLang="en-US" sz="2000" dirty="0"/>
              <a:t>其他代价和为</a:t>
            </a:r>
            <a:r>
              <a:rPr lang="en-US" altLang="zh-CN" sz="2000" dirty="0"/>
              <a:t>3</a:t>
            </a:r>
            <a:r>
              <a:rPr lang="zh-CN" altLang="en-US" sz="2000" dirty="0"/>
              <a:t>的路径删除</a:t>
            </a:r>
            <a:r>
              <a:rPr lang="en-US" altLang="zh-CN" sz="2000" dirty="0"/>
              <a:t>;</a:t>
            </a:r>
            <a:r>
              <a:rPr lang="zh-CN" altLang="en-US" sz="2000" dirty="0"/>
              <a:t>而从第二层从</a:t>
            </a:r>
            <a:r>
              <a:rPr lang="en-US" altLang="zh-CN" sz="2000" dirty="0"/>
              <a:t>00</a:t>
            </a:r>
            <a:r>
              <a:rPr lang="zh-CN" altLang="en-US" sz="2000" dirty="0"/>
              <a:t>出发，若𝑦</a:t>
            </a:r>
            <a:r>
              <a:rPr lang="en-US" altLang="zh-CN" sz="2000" dirty="0"/>
              <a:t>8 = 1(</a:t>
            </a:r>
            <a:r>
              <a:rPr lang="zh-CN" altLang="en-US" sz="2000" dirty="0"/>
              <a:t>无 修改</a:t>
            </a:r>
            <a:r>
              <a:rPr lang="en-US" altLang="zh-CN" sz="2000" dirty="0"/>
              <a:t>)</a:t>
            </a:r>
            <a:r>
              <a:rPr lang="zh-CN" altLang="en-US" sz="2000" dirty="0"/>
              <a:t>，则进入</a:t>
            </a:r>
            <a:r>
              <a:rPr lang="en-US" altLang="zh-CN" sz="2000" dirty="0"/>
              <a:t>00+00=00</a:t>
            </a:r>
            <a:r>
              <a:rPr lang="zh-CN" altLang="en-US" sz="2000" dirty="0"/>
              <a:t>，代价和仍为</a:t>
            </a:r>
            <a:r>
              <a:rPr lang="en-US" altLang="zh-CN" sz="2000" dirty="0"/>
              <a:t>2</a:t>
            </a:r>
            <a:r>
              <a:rPr lang="zh-CN" altLang="en-US" sz="2000" dirty="0"/>
              <a:t>，不满足𝑚</a:t>
            </a:r>
            <a:r>
              <a:rPr lang="en-US" altLang="zh-CN" sz="2000" dirty="0"/>
              <a:t>4 = 1</a:t>
            </a:r>
            <a:r>
              <a:rPr lang="zh-CN" altLang="en-US" sz="2000" dirty="0"/>
              <a:t>的要求 </a:t>
            </a:r>
            <a:endParaRPr lang="zh-CN" altLang="en-US" sz="20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3" y="1188509"/>
            <a:ext cx="1498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66" y="1058334"/>
            <a:ext cx="54737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3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文献阅读推荐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r>
              <a:rPr lang="en-US" altLang="zh-CN" sz="2400" dirty="0"/>
              <a:t>[1] </a:t>
            </a:r>
            <a:r>
              <a:rPr lang="zh-CN" altLang="en-US" sz="2400" dirty="0"/>
              <a:t>教材第</a:t>
            </a:r>
            <a:r>
              <a:rPr lang="en-US" altLang="zh-CN" sz="2400" dirty="0"/>
              <a:t>11</a:t>
            </a:r>
            <a:r>
              <a:rPr lang="zh-CN" altLang="en-US" sz="2400" dirty="0"/>
              <a:t>章 </a:t>
            </a:r>
            <a:endParaRPr lang="en-US" altLang="zh-CN" sz="2400" dirty="0"/>
          </a:p>
          <a:p>
            <a:r>
              <a:rPr lang="en-US" altLang="zh-CN" sz="2400" dirty="0"/>
              <a:t>[2] T. Filler, J. Judas, J. </a:t>
            </a:r>
            <a:r>
              <a:rPr lang="en-US" altLang="zh-CN" sz="2400" dirty="0" err="1"/>
              <a:t>Fridrich</a:t>
            </a:r>
            <a:r>
              <a:rPr lang="en-US" altLang="zh-CN" sz="2400" dirty="0"/>
              <a:t>. Minimizing embedding impact in steganography using trellis-coded quantization. SPIE Electronic Imaging, Media Forensics and Security, SPIE Proceedings, Vol. 7541, Page 05-1-05- 14. 2010. </a:t>
            </a:r>
          </a:p>
          <a:p>
            <a:r>
              <a:rPr lang="en-US" altLang="zh-CN" sz="2400" dirty="0"/>
              <a:t>[3] T. Filler, J. Judas, J. </a:t>
            </a:r>
            <a:r>
              <a:rPr lang="en-US" altLang="zh-CN" sz="2400" dirty="0" err="1"/>
              <a:t>Fridrich</a:t>
            </a:r>
            <a:r>
              <a:rPr lang="en-US" altLang="zh-CN" sz="2400" dirty="0"/>
              <a:t>. Minimizing additive distortion in steganography using syndrome-trellis codes, IEEE Trans. Information Forensics and Security, 6(3): 920-935, 2011 </a:t>
            </a:r>
          </a:p>
        </p:txBody>
      </p:sp>
    </p:spTree>
    <p:extLst>
      <p:ext uri="{BB962C8B-B14F-4D97-AF65-F5344CB8AC3E}">
        <p14:creationId xmlns:p14="http://schemas.microsoft.com/office/powerpoint/2010/main" val="214097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最小失真代价隐写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3800"/>
            <a:ext cx="8229600" cy="5037667"/>
          </a:xfrm>
        </p:spPr>
        <p:txBody>
          <a:bodyPr/>
          <a:lstStyle/>
          <a:p>
            <a:r>
              <a:rPr kumimoji="1" lang="zh-CN" altLang="en-US" sz="3600" dirty="0" smtClean="0"/>
              <a:t>最优嵌入理论</a:t>
            </a:r>
            <a:endParaRPr kumimoji="1" lang="en-US" altLang="zh-CN" sz="3600" dirty="0" smtClean="0"/>
          </a:p>
          <a:p>
            <a:r>
              <a:rPr kumimoji="1" lang="zh-CN" altLang="en-US" sz="3600" dirty="0"/>
              <a:t>校验子格编码（</a:t>
            </a:r>
            <a:r>
              <a:rPr kumimoji="1" lang="en-US" altLang="zh-CN" sz="3600" dirty="0"/>
              <a:t>STC</a:t>
            </a:r>
            <a:r>
              <a:rPr kumimoji="1" lang="zh-CN" altLang="en-US" sz="3600" dirty="0"/>
              <a:t>）</a:t>
            </a:r>
            <a:endParaRPr kumimoji="1" lang="en-US" altLang="zh-CN" sz="3600" dirty="0"/>
          </a:p>
          <a:p>
            <a:r>
              <a:rPr kumimoji="1" lang="zh-CN" altLang="en-US" sz="3600" dirty="0">
                <a:solidFill>
                  <a:srgbClr val="FF0000"/>
                </a:solidFill>
              </a:rPr>
              <a:t>自适应隐写</a:t>
            </a:r>
          </a:p>
        </p:txBody>
      </p:sp>
    </p:spTree>
    <p:extLst>
      <p:ext uri="{BB962C8B-B14F-4D97-AF65-F5344CB8AC3E}">
        <p14:creationId xmlns:p14="http://schemas.microsoft.com/office/powerpoint/2010/main" val="7319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基本分布特性分析</a:t>
            </a:r>
            <a:r>
              <a:rPr lang="en-US" altLang="zh-CN"/>
              <a:t>-JPEG</a:t>
            </a:r>
            <a:r>
              <a:rPr lang="zh-CN" altLang="en-US"/>
              <a:t>系数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711575"/>
            <a:ext cx="8229600" cy="1365250"/>
          </a:xfrm>
        </p:spPr>
        <p:txBody>
          <a:bodyPr/>
          <a:lstStyle/>
          <a:p>
            <a:r>
              <a:rPr lang="zh-CN" altLang="en-US" sz="2400" b="1" dirty="0"/>
              <a:t>对称性。以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值为中心达到最大值，两侧分布对称 </a:t>
            </a:r>
            <a:endParaRPr lang="zh-CN" altLang="en-US" sz="2400" dirty="0"/>
          </a:p>
          <a:p>
            <a:r>
              <a:rPr lang="zh-CN" altLang="en-US" sz="2400" b="1" dirty="0"/>
              <a:t>单侧单调性。以</a:t>
            </a:r>
            <a:r>
              <a:rPr lang="en-US" altLang="zh-CN" sz="2400" b="1" dirty="0"/>
              <a:t>0</a:t>
            </a:r>
            <a:r>
              <a:rPr lang="zh-CN" altLang="en-US" sz="2400" b="1" dirty="0"/>
              <a:t>值为中心达到最大值，两侧单调下降 </a:t>
            </a:r>
            <a:endParaRPr lang="en-US" altLang="zh-CN" sz="2400" b="1" dirty="0"/>
          </a:p>
          <a:p>
            <a:r>
              <a:rPr lang="zh-CN" altLang="en-US" sz="2400" b="1" dirty="0"/>
              <a:t>大小值分布的比例性。小值较多，但是大致也有一定的比例，表现在</a:t>
            </a:r>
            <a:r>
              <a:rPr lang="zh-CN" altLang="en-US" sz="2400" b="1" dirty="0" smtClean="0"/>
              <a:t>分布</a:t>
            </a:r>
            <a:r>
              <a:rPr lang="zh-CN" altLang="en-US" sz="2400" b="1" dirty="0"/>
              <a:t>波形“胖瘦”有度。以后将看到，一些隐写算法会使得波形出现向</a:t>
            </a:r>
            <a:r>
              <a:rPr lang="en-US" altLang="zh-CN" sz="2400" b="1" dirty="0"/>
              <a:t>0 </a:t>
            </a:r>
            <a:r>
              <a:rPr lang="zh-CN" altLang="en-US" sz="2400" b="1" dirty="0"/>
              <a:t>值方向的“收缩” </a:t>
            </a:r>
            <a:endParaRPr lang="en-US" altLang="zh-CN" sz="2400" dirty="0"/>
          </a:p>
          <a:p>
            <a:endParaRPr lang="en-US" altLang="zh-CN" sz="2400" b="1" dirty="0"/>
          </a:p>
          <a:p>
            <a:r>
              <a:rPr lang="zh-CN" altLang="en-US" sz="2000" b="1" dirty="0"/>
              <a:t>一些基本的隐写分析方法主要基于以上特性识别隐写后的</a:t>
            </a:r>
            <a:r>
              <a:rPr lang="en-US" altLang="zh-CN" sz="2000" b="1" dirty="0"/>
              <a:t>JPEG</a:t>
            </a:r>
            <a:r>
              <a:rPr lang="zh-CN" altLang="en-US" sz="2000" b="1" dirty="0"/>
              <a:t>图像，因此，</a:t>
            </a:r>
            <a:r>
              <a:rPr lang="en-US" altLang="zh-CN" sz="2000" b="1" dirty="0"/>
              <a:t>JPEG</a:t>
            </a:r>
            <a:r>
              <a:rPr lang="zh-CN" altLang="en-US" sz="2000" b="1" dirty="0"/>
              <a:t>隐写方法必须满足这些特性的基本约束 </a:t>
            </a:r>
            <a:endParaRPr lang="zh-CN" altLang="en-US" sz="2000" dirty="0"/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1220788"/>
            <a:ext cx="8056562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基本设计思想（概念）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r>
              <a:rPr lang="zh-CN" altLang="en-US" sz="2800" dirty="0"/>
              <a:t>自适应隐写的主要</a:t>
            </a:r>
            <a:r>
              <a:rPr lang="zh-CN" altLang="en-US" sz="2800" dirty="0" smtClean="0"/>
              <a:t>目的：在</a:t>
            </a:r>
            <a:r>
              <a:rPr lang="zh-CN" altLang="en-US" sz="2800" dirty="0"/>
              <a:t>负载率一定条件下最小化总失真 </a:t>
            </a:r>
            <a:endParaRPr lang="en-US" altLang="zh-CN" sz="2800" dirty="0" smtClean="0"/>
          </a:p>
          <a:p>
            <a:endParaRPr lang="zh-CN" altLang="en-US" sz="2800" dirty="0"/>
          </a:p>
          <a:p>
            <a:r>
              <a:rPr lang="zh-CN" altLang="en-US" sz="2800" dirty="0" smtClean="0"/>
              <a:t>一般来说</a:t>
            </a:r>
            <a:r>
              <a:rPr lang="zh-CN" altLang="en-US" sz="2800" dirty="0"/>
              <a:t>，由于隐写修改样点之间的相互干扰，总失真只能</a:t>
            </a:r>
            <a:r>
              <a:rPr lang="zh-CN" altLang="en-US" sz="2800" dirty="0" smtClean="0"/>
              <a:t>基于</a:t>
            </a:r>
            <a:r>
              <a:rPr lang="zh-CN" altLang="en-US" sz="2800" dirty="0"/>
              <a:t>一定的假设估算，前面提到的加性模型是最常用的总失真</a:t>
            </a:r>
            <a:r>
              <a:rPr lang="zh-CN" altLang="en-US" sz="2800" dirty="0" smtClean="0"/>
              <a:t>估算</a:t>
            </a:r>
            <a:r>
              <a:rPr lang="zh-CN" altLang="en-US" sz="2800" dirty="0"/>
              <a:t>模型，</a:t>
            </a:r>
            <a:r>
              <a:rPr lang="en-US" altLang="zh-CN" sz="2800" dirty="0"/>
              <a:t>STC</a:t>
            </a:r>
            <a:r>
              <a:rPr lang="zh-CN" altLang="en-US" sz="2800" dirty="0"/>
              <a:t>编码是实现该模型下总失真最小的基本途径 </a:t>
            </a:r>
            <a:endParaRPr lang="en-US" altLang="zh-CN" sz="2800" dirty="0" smtClean="0"/>
          </a:p>
          <a:p>
            <a:endParaRPr lang="zh-CN" altLang="en-US" sz="2800" dirty="0"/>
          </a:p>
          <a:p>
            <a:r>
              <a:rPr lang="zh-CN" altLang="en-US" sz="2800" dirty="0" smtClean="0"/>
              <a:t>当前</a:t>
            </a:r>
            <a:r>
              <a:rPr lang="zh-CN" altLang="en-US" sz="2800" dirty="0"/>
              <a:t>能够进行总体优化的自适应隐写均采用</a:t>
            </a:r>
            <a:r>
              <a:rPr lang="en-US" altLang="zh-CN" sz="2800" dirty="0"/>
              <a:t>STC</a:t>
            </a:r>
            <a:r>
              <a:rPr lang="zh-CN" altLang="en-US" sz="2800" dirty="0"/>
              <a:t>编码</a:t>
            </a:r>
            <a:r>
              <a:rPr lang="zh-CN" altLang="en-US" sz="2800" dirty="0" smtClean="0"/>
              <a:t>。</a:t>
            </a:r>
            <a:endParaRPr lang="zh-CN" alt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209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基本设计思想（概念）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r>
              <a:rPr lang="zh-CN" altLang="en-US" sz="2800" dirty="0" smtClean="0"/>
              <a:t>自适应隐</a:t>
            </a:r>
            <a:r>
              <a:rPr lang="zh-CN" altLang="en-US" sz="2800" dirty="0"/>
              <a:t>写的设计主要</a:t>
            </a:r>
            <a:r>
              <a:rPr lang="zh-CN" altLang="en-US" sz="2800" dirty="0" smtClean="0"/>
              <a:t>包含</a:t>
            </a:r>
            <a:endParaRPr lang="en-US" altLang="zh-CN" sz="2800" dirty="0" smtClean="0"/>
          </a:p>
          <a:p>
            <a:pPr lvl="1"/>
            <a:r>
              <a:rPr lang="zh-CN" altLang="en-US" sz="2400" b="1" dirty="0" smtClean="0">
                <a:solidFill>
                  <a:srgbClr val="FF0000"/>
                </a:solidFill>
              </a:rPr>
              <a:t>失真</a:t>
            </a:r>
            <a:r>
              <a:rPr lang="zh-CN" altLang="en-US" sz="2400" b="1" dirty="0">
                <a:solidFill>
                  <a:srgbClr val="FF0000"/>
                </a:solidFill>
              </a:rPr>
              <a:t>函数的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设计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b="1" dirty="0" smtClean="0">
                <a:solidFill>
                  <a:srgbClr val="FF0000"/>
                </a:solidFill>
              </a:rPr>
              <a:t>应用</a:t>
            </a:r>
            <a:r>
              <a:rPr lang="en-US" altLang="zh-CN" sz="2400" b="1" dirty="0">
                <a:solidFill>
                  <a:srgbClr val="FF0000"/>
                </a:solidFill>
              </a:rPr>
              <a:t>STC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编码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344487" lvl="1" indent="0">
              <a:buNone/>
            </a:pPr>
            <a:r>
              <a:rPr lang="zh-CN" altLang="en-US" sz="2400" b="1" dirty="0" smtClean="0"/>
              <a:t>两</a:t>
            </a:r>
            <a:r>
              <a:rPr lang="zh-CN" altLang="en-US" sz="2400" b="1" dirty="0"/>
              <a:t>个</a:t>
            </a:r>
            <a:r>
              <a:rPr lang="zh-CN" altLang="en-US" sz="2400" b="1" dirty="0" smtClean="0"/>
              <a:t>环节</a:t>
            </a:r>
            <a:r>
              <a:rPr lang="zh-CN" altLang="en-US" sz="2400" dirty="0"/>
              <a:t>，其中，失真函数的设计与隐写的嵌入域非常相关 </a:t>
            </a:r>
            <a:endParaRPr lang="en-US" altLang="zh-CN" sz="2400" dirty="0" smtClean="0"/>
          </a:p>
          <a:p>
            <a:pPr marL="344487" lvl="1" indent="0">
              <a:buNone/>
            </a:pP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1648"/>
            <a:ext cx="9089970" cy="306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基本设计思想（概念）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r>
              <a:rPr lang="zh-CN" altLang="en-US" sz="2800" dirty="0"/>
              <a:t>由于隐写分析在纹理复杂区的分类效果较差，因此，当前的失真函数设计普遍采用</a:t>
            </a:r>
            <a:r>
              <a:rPr lang="zh-CN" altLang="en-US" sz="2800" dirty="0">
                <a:solidFill>
                  <a:srgbClr val="FF0000"/>
                </a:solidFill>
              </a:rPr>
              <a:t>高纹理区失真值较低的原则</a:t>
            </a:r>
            <a:r>
              <a:rPr lang="en-US" altLang="zh-CN" sz="2800" dirty="0" smtClean="0"/>
              <a:t>;</a:t>
            </a:r>
          </a:p>
          <a:p>
            <a:r>
              <a:rPr lang="zh-CN" altLang="en-US" sz="2800" dirty="0" smtClean="0"/>
              <a:t>一些</a:t>
            </a:r>
            <a:r>
              <a:rPr lang="zh-CN" altLang="en-US" sz="2800" dirty="0"/>
              <a:t>失真函数的设计也考虑了对统计分布特性的影响，对引起分布变化更明显的区域，失真函数一般被设计为输出较高的值 </a:t>
            </a:r>
          </a:p>
          <a:p>
            <a:pPr marL="344487" lvl="1" indent="0">
              <a:buNone/>
            </a:pPr>
            <a:endParaRPr lang="zh-CN" alt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27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基本</a:t>
            </a:r>
            <a:r>
              <a:rPr lang="zh-CN" altLang="en-US" sz="3200" dirty="0" smtClean="0"/>
              <a:t>设计方法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r>
              <a:rPr lang="zh-CN" altLang="en-US" sz="2400" dirty="0"/>
              <a:t>在限定负载率下，加性模型下的自适应隐写基于</a:t>
            </a:r>
            <a:r>
              <a:rPr lang="en-US" altLang="zh-CN" sz="2400" dirty="0"/>
              <a:t>STC</a:t>
            </a:r>
            <a:r>
              <a:rPr lang="zh-CN" altLang="en-US" sz="2400" dirty="0"/>
              <a:t>编码最小化</a:t>
            </a:r>
            <a:r>
              <a:rPr lang="zh-CN" altLang="en-US" sz="2400" dirty="0" smtClean="0"/>
              <a:t>各个样</a:t>
            </a:r>
            <a:r>
              <a:rPr lang="zh-CN" altLang="en-US" sz="2400" dirty="0"/>
              <a:t>点上的失真</a:t>
            </a:r>
            <a:r>
              <a:rPr lang="zh-CN" altLang="en-US" sz="2400" dirty="0" smtClean="0"/>
              <a:t>和</a:t>
            </a:r>
            <a:endParaRPr lang="en-US" altLang="zh-CN" sz="24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400" dirty="0" smtClean="0"/>
              <a:t>𝐷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𝑿</a:t>
            </a:r>
            <a:r>
              <a:rPr lang="en-US" altLang="zh-CN" sz="2400" dirty="0"/>
              <a:t>,</a:t>
            </a:r>
            <a:r>
              <a:rPr lang="en-US" altLang="zh-CN" sz="2400" dirty="0" smtClean="0"/>
              <a:t>𝒀) :</a:t>
            </a:r>
            <a:r>
              <a:rPr lang="zh-CN" altLang="en-US" sz="2400" dirty="0" smtClean="0"/>
              <a:t>对</a:t>
            </a:r>
            <a:r>
              <a:rPr lang="zh-CN" altLang="en-US" sz="2400" dirty="0"/>
              <a:t>实际总失真的估计，载体𝑿与含密载体𝒀的尺寸是 </a:t>
            </a:r>
            <a:r>
              <a:rPr lang="zh-CN" altLang="en-US" sz="2400" dirty="0" smtClean="0"/>
              <a:t>𝑛</a:t>
            </a:r>
            <a:r>
              <a:rPr lang="en-US" altLang="zh-CN" sz="2400" dirty="0"/>
              <a:t>1 × 𝑛2, </a:t>
            </a:r>
            <a:r>
              <a:rPr lang="zh-CN" altLang="en-US" sz="2400" dirty="0"/>
              <a:t>𝜌𝑖𝑗 是单点失真</a:t>
            </a:r>
            <a:r>
              <a:rPr lang="zh-CN" altLang="en-US" sz="2400" dirty="0" smtClean="0"/>
              <a:t>函数</a:t>
            </a:r>
            <a:r>
              <a:rPr lang="en-US" altLang="zh-CN" sz="2400" dirty="0"/>
              <a:t>,</a:t>
            </a:r>
            <a:r>
              <a:rPr lang="zh-CN" altLang="en-US" sz="2400" dirty="0" smtClean="0"/>
              <a:t>估计</a:t>
            </a:r>
            <a:r>
              <a:rPr lang="zh-CN" altLang="en-US" sz="2400" dirty="0"/>
              <a:t>仅单点被修改的失真</a:t>
            </a:r>
            <a:r>
              <a:rPr lang="zh-CN" altLang="en-US" sz="2400" dirty="0" smtClean="0"/>
              <a:t>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其中，           表示</a:t>
            </a:r>
            <a:r>
              <a:rPr lang="zh-CN" altLang="en-US" sz="2800" dirty="0"/>
              <a:t>仅仅将𝑿中</a:t>
            </a:r>
            <a:r>
              <a:rPr lang="zh-CN" altLang="en-US" sz="2800" dirty="0" smtClean="0"/>
              <a:t>𝑋</a:t>
            </a:r>
            <a:r>
              <a:rPr lang="en-US" altLang="zh-CN" sz="2800" dirty="0" err="1" smtClean="0"/>
              <a:t>i</a:t>
            </a:r>
            <a:r>
              <a:rPr lang="en-US" altLang="zh-CN" sz="2800" dirty="0" smtClean="0"/>
              <a:t> j</a:t>
            </a:r>
            <a:r>
              <a:rPr lang="zh-CN" altLang="en-US" sz="2800" dirty="0" smtClean="0"/>
              <a:t> </a:t>
            </a:r>
            <a:r>
              <a:rPr lang="zh-CN" altLang="en-US" sz="2800" dirty="0"/>
              <a:t>改为</a:t>
            </a:r>
            <a:r>
              <a:rPr lang="zh-CN" altLang="en-US" sz="2800" dirty="0" smtClean="0"/>
              <a:t>𝑌</a:t>
            </a:r>
            <a:r>
              <a:rPr lang="en-US" altLang="zh-CN" sz="2800" dirty="0" smtClean="0"/>
              <a:t>I j</a:t>
            </a:r>
            <a:r>
              <a:rPr lang="zh-CN" altLang="en-US" sz="2800" dirty="0" smtClean="0"/>
              <a:t> </a:t>
            </a:r>
            <a:r>
              <a:rPr lang="zh-CN" altLang="en-US" sz="2800" dirty="0"/>
              <a:t>的版本 </a:t>
            </a:r>
          </a:p>
          <a:p>
            <a:r>
              <a:rPr lang="zh-CN" altLang="en-US" sz="2800" dirty="0"/>
              <a:t/>
            </a:r>
            <a:br>
              <a:rPr lang="zh-CN" altLang="en-US" sz="2800" dirty="0"/>
            </a:br>
            <a:endParaRPr lang="zh-CN" altLang="en-US" sz="2800" dirty="0"/>
          </a:p>
          <a:p>
            <a:pPr marL="344487" lvl="1" indent="0">
              <a:buNone/>
            </a:pPr>
            <a:endParaRPr lang="zh-CN" altLang="en-US" sz="28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198159"/>
            <a:ext cx="3632200" cy="88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99" y="4462462"/>
            <a:ext cx="3327295" cy="5667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899" y="5460997"/>
            <a:ext cx="1066800" cy="57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自适应隐写算法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endParaRPr lang="en-US" altLang="zh-CN" sz="3200" dirty="0" smtClean="0"/>
          </a:p>
          <a:p>
            <a:r>
              <a:rPr lang="zh-CN" altLang="en-US" sz="3200" dirty="0" smtClean="0"/>
              <a:t>自适应隐写算法的主要差异在于对 </a:t>
            </a:r>
            <a:r>
              <a:rPr lang="zh-CN" altLang="en-US" sz="3200" dirty="0"/>
              <a:t>𝜌𝑖</a:t>
            </a:r>
            <a:r>
              <a:rPr lang="en-US" altLang="zh-CN" sz="3200" dirty="0"/>
              <a:t>,𝑗 </a:t>
            </a:r>
            <a:r>
              <a:rPr lang="zh-CN" altLang="en-US" sz="3200" dirty="0"/>
              <a:t>的</a:t>
            </a:r>
            <a:r>
              <a:rPr lang="zh-CN" altLang="en-US" sz="3200" dirty="0" smtClean="0"/>
              <a:t>定义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zh-CN" altLang="en-US" sz="3200" dirty="0" smtClean="0"/>
              <a:t>空间域自适应隐写</a:t>
            </a:r>
            <a:endParaRPr lang="en-US" altLang="zh-CN" sz="3200" dirty="0" smtClean="0"/>
          </a:p>
          <a:p>
            <a:r>
              <a:rPr lang="zh-CN" altLang="en-US" sz="3200" dirty="0" smtClean="0"/>
              <a:t>变换域自适应隐写</a:t>
            </a:r>
            <a:endParaRPr lang="zh-CN" altLang="en-US" sz="3200" dirty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pPr marL="344487" lvl="1" indent="0">
              <a:buNone/>
            </a:pPr>
            <a:endParaRPr lang="zh-CN" alt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59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空间域自适应隐写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r>
              <a:rPr lang="zh-CN" altLang="en-US" sz="2800" dirty="0" smtClean="0"/>
              <a:t>空域</a:t>
            </a:r>
            <a:r>
              <a:rPr lang="zh-CN" altLang="en-US" sz="2800" dirty="0"/>
              <a:t>自适应隐写的失真函数一般在空间域设计，典型的是 </a:t>
            </a:r>
            <a:r>
              <a:rPr lang="en-US" altLang="zh-CN" sz="2800" dirty="0"/>
              <a:t>HUGO(Highly Undetectable </a:t>
            </a:r>
            <a:r>
              <a:rPr lang="en-US" altLang="zh-CN" sz="2800" dirty="0" err="1"/>
              <a:t>steGO</a:t>
            </a:r>
            <a:r>
              <a:rPr lang="en-US" altLang="zh-CN" sz="2800" dirty="0"/>
              <a:t>)</a:t>
            </a:r>
            <a:r>
              <a:rPr lang="zh-CN" altLang="en-US" sz="2800" dirty="0"/>
              <a:t>隐写 </a:t>
            </a:r>
          </a:p>
          <a:p>
            <a:r>
              <a:rPr lang="zh-CN" altLang="en-US" sz="2800" dirty="0" smtClean="0"/>
              <a:t>由于</a:t>
            </a:r>
            <a:r>
              <a:rPr lang="zh-CN" altLang="en-US" sz="2800" dirty="0"/>
              <a:t>小波变换是时频变换，同时包含载体局部的空间信息与</a:t>
            </a:r>
            <a:r>
              <a:rPr lang="zh-CN" altLang="en-US" sz="2800" dirty="0" smtClean="0"/>
              <a:t>频率</a:t>
            </a:r>
            <a:r>
              <a:rPr lang="zh-CN" altLang="en-US" sz="2800" dirty="0"/>
              <a:t>信息，因此，也可以在小波域设计失真函数，典型的是 </a:t>
            </a:r>
            <a:r>
              <a:rPr lang="en-US" altLang="zh-CN" sz="2800" dirty="0"/>
              <a:t>WOW(Wavelet Obtained Weights)</a:t>
            </a:r>
            <a:r>
              <a:rPr lang="zh-CN" altLang="en-US" sz="2800" dirty="0"/>
              <a:t>与</a:t>
            </a:r>
            <a:r>
              <a:rPr lang="en-US" altLang="zh-CN" sz="2800" dirty="0"/>
              <a:t>S-UNIWARD (Spatial-</a:t>
            </a:r>
            <a:r>
              <a:rPr lang="en-US" altLang="zh-CN" sz="2800" dirty="0" err="1"/>
              <a:t>UnIversal</a:t>
            </a:r>
            <a:r>
              <a:rPr lang="en-US" altLang="zh-CN" sz="2800" dirty="0"/>
              <a:t> Wavelet Relative Distortion)</a:t>
            </a:r>
            <a:r>
              <a:rPr lang="zh-CN" altLang="en-US" sz="2800" dirty="0"/>
              <a:t>隐写 </a:t>
            </a:r>
          </a:p>
          <a:p>
            <a:r>
              <a:rPr lang="zh-CN" altLang="en-US" sz="2800" dirty="0" smtClean="0"/>
              <a:t>以上</a:t>
            </a:r>
            <a:r>
              <a:rPr lang="zh-CN" altLang="en-US" sz="2800" dirty="0"/>
              <a:t>两种情况下设计的</a:t>
            </a:r>
            <a:r>
              <a:rPr lang="zh-CN" altLang="en-US" sz="2800" b="1" dirty="0"/>
              <a:t>失真函数均在较高纹理区输出较小值</a:t>
            </a:r>
            <a:r>
              <a:rPr lang="zh-CN" altLang="en-US" sz="2800" dirty="0"/>
              <a:t>， 但是在具体计算上有不同，造成安全性的差异 </a:t>
            </a:r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pPr marL="344487" lvl="1" indent="0">
              <a:buNone/>
            </a:pPr>
            <a:endParaRPr lang="zh-CN" alt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36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HUGO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r>
              <a:rPr lang="en-US" altLang="zh-CN" sz="2800" dirty="0"/>
              <a:t>HUGO</a:t>
            </a:r>
            <a:r>
              <a:rPr lang="zh-CN" altLang="en-US" sz="2800" dirty="0"/>
              <a:t>是最早采用</a:t>
            </a:r>
            <a:r>
              <a:rPr lang="en-US" altLang="zh-CN" sz="2800" dirty="0"/>
              <a:t>STC</a:t>
            </a:r>
            <a:r>
              <a:rPr lang="zh-CN" altLang="en-US" sz="2800" dirty="0"/>
              <a:t>的自适应隐写，显著提高了空间域图像 隐写的安全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由于</a:t>
            </a:r>
            <a:r>
              <a:rPr lang="en-US" altLang="zh-CN" sz="2800" dirty="0"/>
              <a:t>SPAM</a:t>
            </a:r>
            <a:r>
              <a:rPr lang="zh-CN" altLang="en-US" sz="2800" dirty="0"/>
              <a:t>二阶特征能够很好地反映空间域隐写 带来的扰动，具有一定的通用性，因此，</a:t>
            </a:r>
            <a:r>
              <a:rPr lang="en-US" altLang="zh-CN" sz="2800" dirty="0"/>
              <a:t>HUGO</a:t>
            </a:r>
            <a:r>
              <a:rPr lang="zh-CN" altLang="en-US" sz="2800" dirty="0"/>
              <a:t>的直接设计</a:t>
            </a:r>
            <a:r>
              <a:rPr lang="zh-CN" altLang="en-US" sz="2800" dirty="0" smtClean="0"/>
              <a:t>目的</a:t>
            </a:r>
            <a:r>
              <a:rPr lang="zh-CN" altLang="en-US" sz="2800" dirty="0"/>
              <a:t>是使得空间域隐写能够抵御基于</a:t>
            </a:r>
            <a:r>
              <a:rPr lang="en-US" altLang="zh-CN" sz="2800" dirty="0"/>
              <a:t>SPAM</a:t>
            </a:r>
            <a:r>
              <a:rPr lang="zh-CN" altLang="en-US" sz="2800" dirty="0"/>
              <a:t>特征的隐写分析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为此</a:t>
            </a:r>
            <a:r>
              <a:rPr lang="zh-CN" altLang="en-US" sz="2800" dirty="0"/>
              <a:t>，</a:t>
            </a:r>
            <a:r>
              <a:rPr lang="en-US" altLang="zh-CN" sz="2800" b="1" dirty="0"/>
              <a:t>HUGO</a:t>
            </a:r>
            <a:r>
              <a:rPr lang="zh-CN" altLang="en-US" sz="2800" b="1" dirty="0"/>
              <a:t>隐写基于</a:t>
            </a:r>
            <a:r>
              <a:rPr lang="en-US" altLang="zh-CN" sz="2800" b="1" dirty="0"/>
              <a:t>SPAM</a:t>
            </a:r>
            <a:r>
              <a:rPr lang="zh-CN" altLang="en-US" sz="2800" b="1" dirty="0"/>
              <a:t>二阶特征构造失真函数 </a:t>
            </a:r>
            <a:endParaRPr lang="zh-CN" altLang="en-US" sz="2800" dirty="0"/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pPr marL="344487" lvl="1" indent="0">
              <a:buNone/>
            </a:pPr>
            <a:endParaRPr lang="zh-CN" alt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267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altLang="zh-CN" sz="3200" dirty="0"/>
              <a:t>HUGO(SPAM</a:t>
            </a:r>
            <a:r>
              <a:rPr lang="zh-CN" altLang="mr-IN" sz="3200" dirty="0"/>
              <a:t>回顾</a:t>
            </a:r>
            <a:r>
              <a:rPr lang="mr-IN" altLang="zh-CN" sz="3200" dirty="0"/>
              <a:t>) </a:t>
            </a:r>
            <a:endParaRPr lang="mr-IN" altLang="zh-CN" sz="3200" dirty="0"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4" y="1166283"/>
            <a:ext cx="8572012" cy="48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1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HUGO </a:t>
            </a:r>
            <a:r>
              <a:rPr lang="zh-CN" altLang="en-US" sz="3200" dirty="0" smtClean="0"/>
              <a:t>的</a:t>
            </a:r>
            <a:r>
              <a:rPr lang="zh-CN" altLang="en-US" sz="3200" dirty="0"/>
              <a:t>总失真函数 </a:t>
            </a:r>
            <a:br>
              <a:rPr lang="zh-CN" altLang="en-US" sz="3200" dirty="0"/>
            </a:br>
            <a:endParaRPr lang="mr-IN" altLang="zh-CN" sz="3200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018115"/>
            <a:ext cx="8300629" cy="51794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237067" y="5977467"/>
            <a:ext cx="2252133" cy="4741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03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HUGO </a:t>
            </a:r>
            <a:r>
              <a:rPr lang="zh-CN" altLang="en-US" sz="3200" dirty="0" smtClean="0"/>
              <a:t>的单点失真</a:t>
            </a:r>
            <a:r>
              <a:rPr lang="zh-CN" altLang="en-US" sz="3200" dirty="0"/>
              <a:t>函数 </a:t>
            </a:r>
            <a:br>
              <a:rPr lang="zh-CN" altLang="en-US" sz="3200" dirty="0"/>
            </a:br>
            <a:endParaRPr lang="mr-IN" altLang="zh-CN" sz="3200" dirty="0">
              <a:effectLst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37067" y="5977467"/>
            <a:ext cx="2252133" cy="4741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6" y="988484"/>
            <a:ext cx="8503907" cy="48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0266" y="1379009"/>
            <a:ext cx="8229600" cy="5689600"/>
          </a:xfrm>
        </p:spPr>
        <p:txBody>
          <a:bodyPr/>
          <a:lstStyle/>
          <a:p>
            <a:r>
              <a:rPr lang="zh-CN" altLang="en-US" sz="2400" dirty="0" smtClean="0"/>
              <a:t>目标：使所关心的载体数据或特征的分布与隐写后的分布相同，即距离为零。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其中，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是期望达到的目标分布，理想情况下 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理论分析表明，分布保持具有困难性</a:t>
            </a:r>
            <a:endParaRPr lang="en-US" altLang="zh-CN" sz="2400" dirty="0" smtClean="0"/>
          </a:p>
          <a:p>
            <a:r>
              <a:rPr lang="zh-CN" altLang="en-US" sz="2400" dirty="0" smtClean="0"/>
              <a:t>在隐写算法设计中，一般尽量在一定程度上维持数据或特征主要的分布特性，使问题得到简化。</a:t>
            </a:r>
            <a:endParaRPr lang="en-US" altLang="zh-CN" sz="2400" dirty="0"/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</a:t>
            </a:r>
            <a:r>
              <a:rPr lang="zh-CN" altLang="en-US" dirty="0" smtClean="0"/>
              <a:t>保持</a:t>
            </a:r>
            <a:endParaRPr lang="zh-CN" altLang="en-US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70" y="2180679"/>
            <a:ext cx="3990746" cy="113825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83" y="3439582"/>
            <a:ext cx="1682750" cy="53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HUGO </a:t>
            </a:r>
            <a:r>
              <a:rPr lang="zh-CN" altLang="en-US" sz="4400" dirty="0"/>
              <a:t>嵌入算法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基于以上失真函数，</a:t>
            </a:r>
            <a:r>
              <a:rPr lang="en-US" altLang="zh-CN" sz="2800" dirty="0"/>
              <a:t>HUGO</a:t>
            </a:r>
            <a:r>
              <a:rPr lang="zh-CN" altLang="en-US" sz="2800" dirty="0"/>
              <a:t>算法基于</a:t>
            </a:r>
            <a:r>
              <a:rPr lang="en-US" altLang="zh-CN" sz="2800" dirty="0"/>
              <a:t>STC</a:t>
            </a:r>
            <a:r>
              <a:rPr lang="zh-CN" altLang="en-US" sz="2800" dirty="0"/>
              <a:t>编码实现空域自适应 </a:t>
            </a:r>
            <a:r>
              <a:rPr lang="en-US" altLang="zh-CN" sz="2800" dirty="0"/>
              <a:t>±1</a:t>
            </a:r>
            <a:r>
              <a:rPr lang="zh-CN" altLang="en-US" sz="2800" dirty="0"/>
              <a:t>隐写，为了实现部分非加性效果技术，还提供了模型矫正 </a:t>
            </a:r>
            <a:r>
              <a:rPr lang="en-US" altLang="zh-CN" sz="2800" dirty="0"/>
              <a:t>(Model Correction)</a:t>
            </a:r>
            <a:r>
              <a:rPr lang="zh-CN" altLang="en-US" sz="2800" dirty="0"/>
              <a:t>选项 </a:t>
            </a:r>
            <a:endParaRPr lang="en-US" altLang="zh-CN" sz="2800" dirty="0" smtClean="0"/>
          </a:p>
          <a:p>
            <a:endParaRPr lang="zh-CN" altLang="en-US" sz="2800" dirty="0"/>
          </a:p>
          <a:p>
            <a:r>
              <a:rPr lang="zh-CN" altLang="en-US" sz="2800" dirty="0" smtClean="0"/>
              <a:t>模型</a:t>
            </a:r>
            <a:r>
              <a:rPr lang="zh-CN" altLang="en-US" sz="2800" dirty="0"/>
              <a:t>矫正功能</a:t>
            </a:r>
            <a:r>
              <a:rPr lang="en-US" altLang="zh-CN" sz="2800" dirty="0"/>
              <a:t>:</a:t>
            </a:r>
            <a:r>
              <a:rPr lang="zh-CN" altLang="en-US" sz="2800" dirty="0"/>
              <a:t>先进行</a:t>
            </a:r>
            <a:r>
              <a:rPr lang="en-US" altLang="zh-CN" sz="2800" dirty="0"/>
              <a:t>STC</a:t>
            </a:r>
            <a:r>
              <a:rPr lang="zh-CN" altLang="en-US" sz="2800" dirty="0"/>
              <a:t>计算但暂不修改，而是确定需要修改 位置</a:t>
            </a:r>
            <a:r>
              <a:rPr lang="en-US" altLang="zh-CN" sz="2800" dirty="0"/>
              <a:t>;</a:t>
            </a:r>
            <a:r>
              <a:rPr lang="zh-CN" altLang="en-US" sz="2800" dirty="0"/>
              <a:t>在嵌入过程中逐步针对每个待修改样点再次计算当前的 </a:t>
            </a:r>
            <a:r>
              <a:rPr lang="en-US" altLang="zh-CN" sz="2800" dirty="0"/>
              <a:t>+1</a:t>
            </a:r>
            <a:r>
              <a:rPr lang="zh-CN" altLang="en-US" sz="2800" dirty="0"/>
              <a:t>失真与</a:t>
            </a:r>
            <a:r>
              <a:rPr lang="en-US" altLang="zh-CN" sz="2800" dirty="0"/>
              <a:t>-1</a:t>
            </a:r>
            <a:r>
              <a:rPr lang="zh-CN" altLang="en-US" sz="2800" dirty="0"/>
              <a:t>失真，选择其中失真小者对应的修改方式 </a:t>
            </a:r>
            <a:endParaRPr lang="zh-CN" alt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71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smtClean="0"/>
              <a:t>JPEG</a:t>
            </a:r>
            <a:r>
              <a:rPr lang="zh-CN" altLang="en-US" sz="3200" dirty="0" smtClean="0"/>
              <a:t>域自适应隐写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r>
              <a:rPr lang="en-US" altLang="zh-CN" sz="2800" dirty="0"/>
              <a:t>JPEG</a:t>
            </a:r>
            <a:r>
              <a:rPr lang="zh-CN" altLang="en-US" sz="2800" dirty="0"/>
              <a:t>域自适应隐写需要估计修改每个可嵌入</a:t>
            </a:r>
            <a:r>
              <a:rPr lang="en-US" altLang="zh-CN" sz="2800" dirty="0"/>
              <a:t>JPEG</a:t>
            </a:r>
            <a:r>
              <a:rPr lang="zh-CN" altLang="en-US" sz="2800" dirty="0"/>
              <a:t>系数的单点失 真 </a:t>
            </a:r>
          </a:p>
          <a:p>
            <a:endParaRPr lang="en-US" altLang="zh-CN" sz="2800" dirty="0" smtClean="0">
              <a:latin typeface="Wingdings" charset="2"/>
            </a:endParaRPr>
          </a:p>
          <a:p>
            <a:r>
              <a:rPr lang="zh-CN" altLang="en-US" sz="2800" dirty="0" smtClean="0"/>
              <a:t>一般</a:t>
            </a:r>
            <a:r>
              <a:rPr lang="zh-CN" altLang="en-US" sz="2800" dirty="0"/>
              <a:t>可以变换到空间域或者小波域进行设计，原则也是将扰动尽 量限制在纹理区，典型的是</a:t>
            </a:r>
            <a:r>
              <a:rPr lang="en-US" altLang="zh-CN" sz="2800" dirty="0"/>
              <a:t>J-UNIWARD(JPEG-</a:t>
            </a:r>
            <a:r>
              <a:rPr lang="en-US" altLang="zh-CN" sz="2800" dirty="0" err="1"/>
              <a:t>UnIversal</a:t>
            </a:r>
            <a:r>
              <a:rPr lang="en-US" altLang="zh-CN" sz="2800" dirty="0"/>
              <a:t> Wavelet Relative Distortion)</a:t>
            </a:r>
            <a:r>
              <a:rPr lang="zh-CN" altLang="en-US" sz="2800" dirty="0"/>
              <a:t>隐写 </a:t>
            </a:r>
          </a:p>
          <a:p>
            <a:r>
              <a:rPr lang="zh-CN" altLang="en-US" sz="2800" dirty="0" smtClean="0"/>
              <a:t>也</a:t>
            </a:r>
            <a:r>
              <a:rPr lang="zh-CN" altLang="en-US" sz="2800" dirty="0"/>
              <a:t>可以直接在</a:t>
            </a:r>
            <a:r>
              <a:rPr lang="en-US" altLang="zh-CN" sz="2800" dirty="0"/>
              <a:t>JPEG</a:t>
            </a:r>
            <a:r>
              <a:rPr lang="zh-CN" altLang="en-US" sz="2800" dirty="0"/>
              <a:t>域进行失真函数的设计，设计的原则是，</a:t>
            </a:r>
            <a:r>
              <a:rPr lang="zh-CN" altLang="en-US" sz="2800" dirty="0" smtClean="0"/>
              <a:t>尽量</a:t>
            </a:r>
            <a:r>
              <a:rPr lang="zh-CN" altLang="en-US" sz="2800" dirty="0"/>
              <a:t>选择对</a:t>
            </a:r>
            <a:r>
              <a:rPr lang="en-US" altLang="zh-CN" sz="2800" dirty="0"/>
              <a:t>JPEG</a:t>
            </a:r>
            <a:r>
              <a:rPr lang="zh-CN" altLang="en-US" sz="2800" dirty="0"/>
              <a:t>系数分布特性扰动小的位置进行嵌入，典型的是 </a:t>
            </a:r>
            <a:r>
              <a:rPr lang="en-US" altLang="zh-CN" sz="2800" dirty="0"/>
              <a:t>UED(Uniform Embedding Distortion)</a:t>
            </a:r>
            <a:r>
              <a:rPr lang="zh-CN" altLang="en-US" sz="2800" dirty="0"/>
              <a:t>隐写 </a:t>
            </a:r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pPr marL="344487" lvl="1" indent="0">
              <a:buNone/>
            </a:pPr>
            <a:endParaRPr lang="zh-CN" alt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460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altLang="zh-CN" sz="3200" dirty="0"/>
              <a:t>J-UNIWARD(</a:t>
            </a:r>
            <a:r>
              <a:rPr lang="zh-CN" altLang="mr-IN" sz="3200" dirty="0"/>
              <a:t>失真函数</a:t>
            </a:r>
            <a:r>
              <a:rPr lang="mr-IN" altLang="zh-CN" sz="3200" dirty="0"/>
              <a:t>) </a:t>
            </a:r>
            <a:endParaRPr lang="mr-IN" altLang="zh-CN" sz="32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173133"/>
          </a:xfrm>
        </p:spPr>
        <p:txBody>
          <a:bodyPr/>
          <a:lstStyle/>
          <a:p>
            <a:r>
              <a:rPr lang="zh-CN" altLang="en-US" sz="2800" dirty="0" smtClean="0"/>
              <a:t>设 </a:t>
            </a:r>
            <a:r>
              <a:rPr lang="zh-CN" altLang="en-US" sz="2800" dirty="0"/>
              <a:t>𝐽−</a:t>
            </a:r>
            <a:r>
              <a:rPr lang="en-US" altLang="zh-CN" sz="2800" dirty="0"/>
              <a:t>1(𝑿)</a:t>
            </a:r>
            <a:r>
              <a:rPr lang="zh-CN" altLang="en-US" sz="2800" dirty="0"/>
              <a:t>与𝐽−</a:t>
            </a:r>
            <a:r>
              <a:rPr lang="en-US" altLang="zh-CN" sz="2800" dirty="0"/>
              <a:t>1(𝒀)</a:t>
            </a:r>
            <a:r>
              <a:rPr lang="zh-CN" altLang="en-US" sz="2800" dirty="0"/>
              <a:t>表示</a:t>
            </a:r>
            <a:r>
              <a:rPr lang="en-US" altLang="zh-CN" sz="2800" dirty="0"/>
              <a:t>JPEG</a:t>
            </a:r>
            <a:r>
              <a:rPr lang="zh-CN" altLang="en-US" sz="2800" dirty="0"/>
              <a:t>解码到空间域的操作，则 </a:t>
            </a:r>
            <a:r>
              <a:rPr lang="en-US" altLang="zh-CN" sz="2800" dirty="0"/>
              <a:t>J-UNIWARD</a:t>
            </a:r>
            <a:r>
              <a:rPr lang="zh-CN" altLang="en-US" sz="2800" dirty="0"/>
              <a:t>的总失真函数定义为</a:t>
            </a:r>
            <a:r>
              <a:rPr lang="en-US" altLang="zh-CN" sz="2800" dirty="0"/>
              <a:t>: </a:t>
            </a:r>
            <a:endParaRPr lang="zh-CN" altLang="en-US" sz="2800" dirty="0"/>
          </a:p>
          <a:p>
            <a:endParaRPr lang="en-US" altLang="zh-CN" sz="2800" dirty="0" smtClean="0"/>
          </a:p>
          <a:p>
            <a:endParaRPr lang="en-US" altLang="zh-CN" sz="2800" dirty="0">
              <a:latin typeface="Wingdings" charset="2"/>
            </a:endParaRPr>
          </a:p>
          <a:p>
            <a:r>
              <a:rPr lang="zh-CN" altLang="en-US" sz="2800" dirty="0" smtClean="0"/>
              <a:t>其中</a:t>
            </a:r>
            <a:r>
              <a:rPr lang="zh-CN" altLang="en-US" sz="2800" dirty="0"/>
              <a:t>，𝐷 是</a:t>
            </a:r>
            <a:r>
              <a:rPr lang="en-US" altLang="zh-CN" sz="2800" dirty="0"/>
              <a:t>S-UNIWARD</a:t>
            </a:r>
            <a:r>
              <a:rPr lang="zh-CN" altLang="en-US" sz="2800" dirty="0"/>
              <a:t>的总失真函数，待定系数𝜎 </a:t>
            </a:r>
            <a:r>
              <a:rPr lang="en-US" altLang="zh-CN" sz="2800" dirty="0"/>
              <a:t>&gt; 0 </a:t>
            </a:r>
            <a:r>
              <a:rPr lang="zh-CN" altLang="en-US" sz="2800" dirty="0"/>
              <a:t>在</a:t>
            </a:r>
            <a:r>
              <a:rPr lang="zh-CN" altLang="en-US" sz="2800" dirty="0" smtClean="0"/>
              <a:t>实验中</a:t>
            </a:r>
            <a:r>
              <a:rPr lang="zh-CN" altLang="en-US" sz="2800" dirty="0"/>
              <a:t>取为</a:t>
            </a:r>
            <a:r>
              <a:rPr lang="en-US" altLang="zh-CN" sz="2800" dirty="0"/>
              <a:t>2</a:t>
            </a:r>
            <a:r>
              <a:rPr lang="zh-CN" altLang="en-US" sz="2800" dirty="0"/>
              <a:t>−</a:t>
            </a:r>
            <a:r>
              <a:rPr lang="en-US" altLang="zh-CN" sz="2800" dirty="0"/>
              <a:t>6 </a:t>
            </a:r>
            <a:endParaRPr lang="zh-CN" altLang="en-US" sz="2800" dirty="0"/>
          </a:p>
          <a:p>
            <a:r>
              <a:rPr lang="zh-CN" altLang="en-US" sz="2800" dirty="0" smtClean="0"/>
              <a:t>单</a:t>
            </a:r>
            <a:r>
              <a:rPr lang="zh-CN" altLang="en-US" sz="2800" dirty="0"/>
              <a:t>点失真函数为 𝜌 </a:t>
            </a:r>
            <a:r>
              <a:rPr lang="en-US" altLang="zh-CN" sz="2800" dirty="0"/>
              <a:t>= 𝐷′(𝑿, 𝑿 𝑌 </a:t>
            </a:r>
            <a:r>
              <a:rPr lang="en-US" altLang="zh-CN" sz="2800" dirty="0" smtClean="0"/>
              <a:t>);</a:t>
            </a:r>
            <a:r>
              <a:rPr lang="zh-CN" altLang="en-US" sz="2800" dirty="0" smtClean="0"/>
              <a:t> 这里</a:t>
            </a:r>
            <a:r>
              <a:rPr lang="zh-CN" altLang="en-US" sz="2800" dirty="0"/>
              <a:t>， 𝑖</a:t>
            </a:r>
            <a:r>
              <a:rPr lang="en-US" altLang="zh-CN" sz="2800" dirty="0"/>
              <a:t>, </a:t>
            </a:r>
            <a:r>
              <a:rPr lang="en-US" altLang="zh-CN" sz="2800" dirty="0" smtClean="0"/>
              <a:t>𝑗</a:t>
            </a:r>
            <a:r>
              <a:rPr lang="zh-CN" altLang="en-US" sz="2800" dirty="0" smtClean="0"/>
              <a:t>为</a:t>
            </a:r>
            <a:r>
              <a:rPr lang="en-US" altLang="zh-CN" sz="2800" dirty="0" smtClean="0"/>
              <a:t>JPEG</a:t>
            </a:r>
            <a:r>
              <a:rPr lang="zh-CN" altLang="en-US" sz="2800" dirty="0"/>
              <a:t>量化</a:t>
            </a:r>
            <a:r>
              <a:rPr lang="en-US" altLang="zh-CN" sz="2800" dirty="0"/>
              <a:t>DCT</a:t>
            </a:r>
            <a:r>
              <a:rPr lang="zh-CN" altLang="en-US" sz="2800" dirty="0"/>
              <a:t>系数的坐标 </a:t>
            </a:r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pPr marL="344487" lvl="1" indent="0">
              <a:buNone/>
            </a:pPr>
            <a:endParaRPr lang="zh-CN" altLang="en-US" sz="28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67" y="2066926"/>
            <a:ext cx="4618566" cy="5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altLang="zh-CN" sz="3200" dirty="0" smtClean="0"/>
              <a:t>J-UNIWARD</a:t>
            </a:r>
            <a:r>
              <a:rPr lang="zh-CN" altLang="en-US" sz="3200" dirty="0" smtClean="0"/>
              <a:t>的安全性</a:t>
            </a:r>
            <a:endParaRPr lang="mr-IN" altLang="zh-CN" sz="3200" dirty="0"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7" y="1303861"/>
            <a:ext cx="3725333" cy="19179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527" y="1303861"/>
            <a:ext cx="3779140" cy="19276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" y="3696753"/>
            <a:ext cx="3835400" cy="2032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36727" y="3974427"/>
            <a:ext cx="40500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YaHei" charset="-122"/>
              </a:rPr>
              <a:t>在</a:t>
            </a:r>
            <a:r>
              <a:rPr lang="en-US" altLang="zh-CN" dirty="0">
                <a:latin typeface="MicrosoftYaHei" charset="-122"/>
              </a:rPr>
              <a:t>JSRM</a:t>
            </a:r>
            <a:r>
              <a:rPr lang="zh-CN" altLang="en-US" dirty="0">
                <a:latin typeface="MicrosoftYaHei" charset="-122"/>
              </a:rPr>
              <a:t>通用隐写分析</a:t>
            </a:r>
            <a:r>
              <a:rPr lang="zh-CN" altLang="en-US" dirty="0" smtClean="0">
                <a:latin typeface="MicrosoftYaHei" charset="-122"/>
              </a:rPr>
              <a:t>下， </a:t>
            </a:r>
            <a:r>
              <a:rPr lang="en-US" altLang="zh-CN" dirty="0">
                <a:latin typeface="MicrosoftYaHei" charset="-122"/>
              </a:rPr>
              <a:t>J-UNIWARD</a:t>
            </a:r>
            <a:r>
              <a:rPr lang="zh-CN" altLang="en-US" dirty="0">
                <a:latin typeface="MicrosoftYaHei" charset="-122"/>
              </a:rPr>
              <a:t>比</a:t>
            </a:r>
            <a:r>
              <a:rPr lang="en-US" altLang="zh-CN" dirty="0">
                <a:latin typeface="MicrosoftYaHei" charset="-122"/>
              </a:rPr>
              <a:t>UED</a:t>
            </a:r>
            <a:r>
              <a:rPr lang="zh-CN" altLang="en-US" dirty="0">
                <a:latin typeface="MicrosoftYaHei" charset="-122"/>
              </a:rPr>
              <a:t>的抗检能力</a:t>
            </a:r>
            <a:r>
              <a:rPr lang="zh-CN" altLang="en-US" dirty="0" smtClean="0">
                <a:latin typeface="MicrosoftYaHei" charset="-122"/>
              </a:rPr>
              <a:t>更强</a:t>
            </a:r>
            <a:r>
              <a:rPr lang="zh-CN" altLang="en-US" dirty="0">
                <a:latin typeface="MicrosoftYaHei" charset="-122"/>
              </a:rPr>
              <a:t>，安全性显著超出非自适应</a:t>
            </a:r>
            <a:r>
              <a:rPr lang="zh-CN" altLang="en-US" dirty="0" smtClean="0">
                <a:latin typeface="MicrosoftYaHei" charset="-122"/>
              </a:rPr>
              <a:t>的</a:t>
            </a:r>
            <a:r>
              <a:rPr lang="en-US" altLang="zh-CN" dirty="0" smtClean="0">
                <a:latin typeface="MicrosoftYaHei" charset="-122"/>
              </a:rPr>
              <a:t>JPEG</a:t>
            </a:r>
            <a:r>
              <a:rPr lang="zh-CN" altLang="en-US" dirty="0">
                <a:latin typeface="MicrosoftYaHei" charset="-122"/>
              </a:rPr>
              <a:t>隐写</a:t>
            </a:r>
            <a:r>
              <a:rPr lang="en-US" altLang="zh-CN" dirty="0">
                <a:latin typeface="MicrosoftYaHei" charset="-122"/>
              </a:rPr>
              <a:t>nsF5. </a:t>
            </a:r>
            <a:endParaRPr lang="zh-CN" altLang="en-US" dirty="0"/>
          </a:p>
          <a:p>
            <a:r>
              <a:rPr lang="zh-CN" altLang="en-US" dirty="0" smtClean="0">
                <a:latin typeface="MicrosoftYaHei" charset="-122"/>
              </a:rPr>
              <a:t>图分别为在</a:t>
            </a:r>
            <a:r>
              <a:rPr lang="zh-CN" altLang="en-US" dirty="0">
                <a:latin typeface="MicrosoftYaHei" charset="-122"/>
              </a:rPr>
              <a:t>质量因子</a:t>
            </a:r>
            <a:r>
              <a:rPr lang="en-US" altLang="zh-CN" dirty="0">
                <a:latin typeface="MicrosoftYaHei" charset="-122"/>
              </a:rPr>
              <a:t>QF</a:t>
            </a:r>
            <a:r>
              <a:rPr lang="zh-CN" altLang="en-US" dirty="0">
                <a:latin typeface="MicrosoftYaHei" charset="-122"/>
              </a:rPr>
              <a:t>为</a:t>
            </a:r>
            <a:r>
              <a:rPr lang="en-US" altLang="zh-CN" dirty="0">
                <a:latin typeface="MicrosoftYaHei" charset="-122"/>
              </a:rPr>
              <a:t>75</a:t>
            </a:r>
            <a:r>
              <a:rPr lang="zh-CN" altLang="en-US" dirty="0">
                <a:latin typeface="MicrosoftYaHei" charset="-122"/>
              </a:rPr>
              <a:t>、</a:t>
            </a:r>
            <a:r>
              <a:rPr lang="en-US" altLang="zh-CN" dirty="0">
                <a:latin typeface="MicrosoftYaHei" charset="-122"/>
              </a:rPr>
              <a:t>85</a:t>
            </a:r>
            <a:r>
              <a:rPr lang="zh-CN" altLang="en-US" dirty="0">
                <a:latin typeface="MicrosoftYaHei" charset="-122"/>
              </a:rPr>
              <a:t>与</a:t>
            </a:r>
            <a:r>
              <a:rPr lang="en-US" altLang="zh-CN" dirty="0">
                <a:latin typeface="MicrosoftYaHei" charset="-122"/>
              </a:rPr>
              <a:t>95 </a:t>
            </a:r>
            <a:r>
              <a:rPr lang="zh-CN" altLang="en-US" dirty="0">
                <a:latin typeface="MicrosoftYaHei" charset="-122"/>
              </a:rPr>
              <a:t>三组样本下测试 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307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/>
              <a:t>矩阵编码</a:t>
            </a:r>
            <a:r>
              <a:rPr lang="en-US" altLang="zh-CN" sz="3600" b="1" dirty="0" smtClean="0"/>
              <a:t>/</a:t>
            </a:r>
            <a:r>
              <a:rPr lang="zh-CN" altLang="en-US" sz="3600" b="1" dirty="0" smtClean="0"/>
              <a:t>湿纸编码</a:t>
            </a:r>
            <a:r>
              <a:rPr lang="en-US" altLang="zh-CN" sz="3600" b="1" dirty="0" smtClean="0"/>
              <a:t>/</a:t>
            </a:r>
            <a:r>
              <a:rPr lang="zh-CN" altLang="en-US" sz="3600" b="1" dirty="0" smtClean="0"/>
              <a:t>最优编码区别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4761"/>
            <a:ext cx="8229600" cy="4530725"/>
          </a:xfrm>
        </p:spPr>
        <p:txBody>
          <a:bodyPr/>
          <a:lstStyle/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矩阵</a:t>
            </a:r>
            <a:r>
              <a:rPr lang="zh-CN" altLang="en-US" sz="2800" dirty="0"/>
              <a:t>编码：𝐻为校验矩阵，𝐷</a:t>
            </a:r>
            <a:r>
              <a:rPr lang="en-US" altLang="zh-CN" sz="2800" dirty="0"/>
              <a:t>(</a:t>
            </a:r>
            <a:r>
              <a:rPr lang="zh-CN" altLang="en-US" sz="2800" dirty="0"/>
              <a:t>𝒙</a:t>
            </a:r>
            <a:r>
              <a:rPr lang="en-US" altLang="zh-CN" sz="2800" dirty="0"/>
              <a:t>,𝒚)</a:t>
            </a:r>
            <a:r>
              <a:rPr lang="zh-CN" altLang="en-US" sz="2800" dirty="0"/>
              <a:t>为嵌入过程中分组修改位置的</a:t>
            </a:r>
            <a:r>
              <a:rPr lang="zh-CN" altLang="en-US" sz="2800" dirty="0" smtClean="0"/>
              <a:t>数量；</a:t>
            </a:r>
            <a:endParaRPr lang="en-US" altLang="zh-CN" sz="2800" dirty="0"/>
          </a:p>
          <a:p>
            <a:r>
              <a:rPr lang="zh-CN" altLang="en-US" sz="2800" dirty="0" smtClean="0"/>
              <a:t>湿纸编码：</a:t>
            </a:r>
            <a:r>
              <a:rPr lang="zh-CN" altLang="en-US" sz="2800" dirty="0"/>
              <a:t>𝐷</a:t>
            </a:r>
            <a:r>
              <a:rPr lang="en-US" altLang="zh-CN" sz="2800" dirty="0"/>
              <a:t>(</a:t>
            </a:r>
            <a:r>
              <a:rPr lang="zh-CN" altLang="en-US" sz="2800" dirty="0"/>
              <a:t>𝒙</a:t>
            </a:r>
            <a:r>
              <a:rPr lang="en-US" altLang="zh-CN" sz="2800" dirty="0"/>
              <a:t>,𝒚)</a:t>
            </a:r>
            <a:r>
              <a:rPr lang="zh-CN" altLang="en-US" sz="2800" dirty="0"/>
              <a:t>是嵌入造成的系数幅值</a:t>
            </a:r>
            <a:r>
              <a:rPr lang="zh-CN" altLang="en-US" sz="2800" dirty="0" smtClean="0"/>
              <a:t>偏差；</a:t>
            </a:r>
            <a:endParaRPr lang="en-US" altLang="zh-CN" sz="2800" dirty="0"/>
          </a:p>
          <a:p>
            <a:r>
              <a:rPr lang="en-US" altLang="zh-CN" sz="2800" dirty="0"/>
              <a:t>STC</a:t>
            </a:r>
            <a:r>
              <a:rPr lang="zh-CN" altLang="en-US" sz="2800" dirty="0"/>
              <a:t>编码：𝐷</a:t>
            </a:r>
            <a:r>
              <a:rPr lang="en-US" altLang="zh-CN" sz="2800" dirty="0"/>
              <a:t>(</a:t>
            </a:r>
            <a:r>
              <a:rPr lang="zh-CN" altLang="en-US" sz="2800" dirty="0"/>
              <a:t>𝒙</a:t>
            </a:r>
            <a:r>
              <a:rPr lang="en-US" altLang="zh-CN" sz="2800" dirty="0"/>
              <a:t>,𝒚)</a:t>
            </a:r>
            <a:r>
              <a:rPr lang="zh-CN" altLang="en-US" sz="2800" dirty="0"/>
              <a:t>是嵌入引起的局部失真代价总和</a:t>
            </a:r>
            <a:r>
              <a:rPr lang="en-US" altLang="zh-CN" sz="2800" dirty="0"/>
              <a:t>(</a:t>
            </a:r>
            <a:r>
              <a:rPr lang="zh-CN" altLang="en-US" sz="2800" dirty="0"/>
              <a:t>整体最小</a:t>
            </a:r>
            <a:r>
              <a:rPr lang="en-US" altLang="zh-CN" sz="2800" dirty="0"/>
              <a:t>) </a:t>
            </a:r>
            <a:r>
              <a:rPr lang="zh-CN" altLang="en-US" sz="2800" dirty="0" smtClean="0"/>
              <a:t>；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endParaRPr lang="zh-CN" altLang="en-US" sz="2800" dirty="0"/>
          </a:p>
          <a:p>
            <a:endParaRPr lang="zh-CN" altLang="en-US" sz="2800" dirty="0"/>
          </a:p>
          <a:p>
            <a:endParaRPr kumimoji="1"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09" y="1556224"/>
            <a:ext cx="5424582" cy="8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3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文献推荐阅读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30725"/>
          </a:xfrm>
        </p:spPr>
        <p:txBody>
          <a:bodyPr/>
          <a:lstStyle/>
          <a:p>
            <a:r>
              <a:rPr lang="en-US" altLang="zh-CN" sz="2000" dirty="0"/>
              <a:t>[1] </a:t>
            </a:r>
            <a:r>
              <a:rPr lang="zh-CN" altLang="en-US" sz="2000" dirty="0"/>
              <a:t>教材第</a:t>
            </a:r>
            <a:r>
              <a:rPr lang="en-US" altLang="zh-CN" sz="2000" dirty="0"/>
              <a:t>12</a:t>
            </a:r>
            <a:r>
              <a:rPr lang="zh-CN" altLang="en-US" sz="2000" dirty="0"/>
              <a:t>章 </a:t>
            </a:r>
            <a:endParaRPr lang="en-US" altLang="zh-CN" sz="2000" dirty="0"/>
          </a:p>
          <a:p>
            <a:r>
              <a:rPr lang="en-US" altLang="zh-CN" sz="2000" dirty="0"/>
              <a:t>[2] T. </a:t>
            </a:r>
            <a:r>
              <a:rPr lang="en-US" altLang="zh-CN" sz="2000" dirty="0" err="1"/>
              <a:t>Pevny</a:t>
            </a:r>
            <a:r>
              <a:rPr lang="en-US" altLang="zh-CN" sz="2000" dirty="0"/>
              <a:t>, T. Filler, P. Bas. Using high-dimensional image models to perform highly undetectable steganography. In Proc. IH 2010, LNCS 6387, pp. 161–177, Springer, 2010. </a:t>
            </a:r>
          </a:p>
          <a:p>
            <a:r>
              <a:rPr lang="en-US" altLang="zh-CN" sz="2000" dirty="0"/>
              <a:t>[3] V. </a:t>
            </a:r>
            <a:r>
              <a:rPr lang="en-US" altLang="zh-CN" sz="2000" dirty="0" err="1"/>
              <a:t>Holub</a:t>
            </a:r>
            <a:r>
              <a:rPr lang="en-US" altLang="zh-CN" sz="2000" dirty="0"/>
              <a:t>, J. </a:t>
            </a:r>
            <a:r>
              <a:rPr lang="en-US" altLang="zh-CN" sz="2000" dirty="0" err="1"/>
              <a:t>Fridrich</a:t>
            </a:r>
            <a:r>
              <a:rPr lang="en-US" altLang="zh-CN" sz="2000" dirty="0"/>
              <a:t>. Designing steganography distortion using directional filters. In Proc. WIFS 2012, Tenerife, Spain, December 2-5, pp. 234-239, 2012. </a:t>
            </a:r>
          </a:p>
          <a:p>
            <a:r>
              <a:rPr lang="en-US" altLang="zh-CN" sz="2000" dirty="0"/>
              <a:t>[4] V. </a:t>
            </a:r>
            <a:r>
              <a:rPr lang="en-US" altLang="zh-CN" sz="2000" dirty="0" err="1"/>
              <a:t>Holub</a:t>
            </a:r>
            <a:r>
              <a:rPr lang="en-US" altLang="zh-CN" sz="2000" dirty="0"/>
              <a:t>, J. </a:t>
            </a:r>
            <a:r>
              <a:rPr lang="en-US" altLang="zh-CN" sz="2000" dirty="0" err="1"/>
              <a:t>Fridrich</a:t>
            </a:r>
            <a:r>
              <a:rPr lang="en-US" altLang="zh-CN" sz="2000" dirty="0"/>
              <a:t>, and T. </a:t>
            </a:r>
            <a:r>
              <a:rPr lang="en-US" altLang="zh-CN" sz="2000" dirty="0" err="1"/>
              <a:t>Denemark</a:t>
            </a:r>
            <a:r>
              <a:rPr lang="en-US" altLang="zh-CN" sz="2000" dirty="0"/>
              <a:t>. Universal distortion function for steganography in an arbitrary domain. EURASIP Journal on Information Security 2014, 2014: 1 </a:t>
            </a:r>
          </a:p>
          <a:p>
            <a:r>
              <a:rPr lang="en-US" altLang="zh-CN" sz="2000" dirty="0"/>
              <a:t>[5] L. </a:t>
            </a:r>
            <a:r>
              <a:rPr lang="en-US" altLang="zh-CN" sz="2000" dirty="0" err="1"/>
              <a:t>Guo</a:t>
            </a:r>
            <a:r>
              <a:rPr lang="en-US" altLang="zh-CN" sz="2000" dirty="0"/>
              <a:t>, J. Ni, Y. Q. Shi. An efficient JPEG </a:t>
            </a:r>
            <a:r>
              <a:rPr lang="en-US" altLang="zh-CN" sz="2000" dirty="0" err="1"/>
              <a:t>steganographic</a:t>
            </a:r>
            <a:r>
              <a:rPr lang="en-US" altLang="zh-CN" sz="2000" dirty="0"/>
              <a:t> scheme using uniform embedding. In Proc. WIFS 2012, Tenerife, Spain, December 2-5, pp. 169-174, 2012. </a:t>
            </a:r>
          </a:p>
          <a:p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89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407988"/>
            <a:ext cx="7499350" cy="647700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8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隶书" charset="0"/>
              </a:rPr>
              <a:t>Outline</a:t>
            </a:r>
            <a:endParaRPr kumimoji="1" lang="zh-CN" altLang="en-US" sz="4800" dirty="0">
              <a:effectLst>
                <a:outerShdw blurRad="38100" dist="38100" dir="2700000" algn="tl">
                  <a:srgbClr val="C0C0C0"/>
                </a:outerShdw>
              </a:effectLst>
              <a:ea typeface="隶书" charset="0"/>
            </a:endParaRP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780" y="1780116"/>
            <a:ext cx="7718425" cy="3195638"/>
          </a:xfrm>
          <a:noFill/>
        </p:spPr>
        <p:txBody>
          <a:bodyPr/>
          <a:lstStyle/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 dirty="0"/>
              <a:t>一、隐写分布特性保持</a:t>
            </a:r>
            <a:endParaRPr lang="en-US" altLang="zh-CN" sz="3400" b="1" dirty="0"/>
          </a:p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 dirty="0"/>
              <a:t>二、安全隐写算法</a:t>
            </a:r>
            <a:endParaRPr lang="en-US" altLang="zh-CN" sz="3400" b="1" dirty="0"/>
          </a:p>
          <a:p>
            <a:pPr eaLnBrk="1" hangingPunct="1">
              <a:lnSpc>
                <a:spcPct val="130000"/>
              </a:lnSpc>
              <a:buClr>
                <a:srgbClr val="FF3300"/>
              </a:buClr>
              <a:buFont typeface="Wingdings" charset="2"/>
              <a:buChar char="Ø"/>
            </a:pPr>
            <a:r>
              <a:rPr lang="zh-CN" altLang="en-US" sz="3400" b="1" dirty="0">
                <a:solidFill>
                  <a:srgbClr val="FF0000"/>
                </a:solidFill>
              </a:rPr>
              <a:t>三、</a:t>
            </a:r>
            <a:r>
              <a:rPr lang="zh-CN" altLang="en-US" sz="3400" b="1" dirty="0">
                <a:solidFill>
                  <a:srgbClr val="FF0000"/>
                </a:solidFill>
              </a:rPr>
              <a:t>隐写及隐写分析技术现状及趋势</a:t>
            </a:r>
            <a:endParaRPr lang="en-US" altLang="zh-CN" sz="3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8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059738" y="6502400"/>
            <a:ext cx="1008062" cy="431800"/>
          </a:xfrm>
          <a:noFill/>
        </p:spPr>
        <p:txBody>
          <a:bodyPr/>
          <a:lstStyle/>
          <a:p>
            <a:fld id="{2193DE1E-EB27-47F6-A27A-073A5AA01FAD}" type="slidenum">
              <a:rPr lang="en-US" altLang="zh-CN" smtClean="0">
                <a:latin typeface="Arial" charset="0"/>
              </a:rPr>
              <a:pPr/>
              <a:t>87</a:t>
            </a:fld>
            <a:endParaRPr lang="en-US" altLang="zh-CN" dirty="0">
              <a:latin typeface="Arial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 纲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825500" y="1732003"/>
            <a:ext cx="7640638" cy="3525798"/>
            <a:chOff x="825500" y="1721848"/>
            <a:chExt cx="7640638" cy="2881902"/>
          </a:xfrm>
        </p:grpSpPr>
        <p:sp>
          <p:nvSpPr>
            <p:cNvPr id="6148" name="AutoShape 7"/>
            <p:cNvSpPr>
              <a:spLocks noChangeArrowheads="1"/>
            </p:cNvSpPr>
            <p:nvPr/>
          </p:nvSpPr>
          <p:spPr bwMode="gray">
            <a:xfrm>
              <a:off x="833438" y="1827213"/>
              <a:ext cx="852487" cy="471487"/>
            </a:xfrm>
            <a:prstGeom prst="hexagon">
              <a:avLst>
                <a:gd name="adj" fmla="val 45202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</a:pPr>
              <a:endParaRPr lang="zh-CN" altLang="en-US"/>
            </a:p>
          </p:txBody>
        </p:sp>
        <p:sp>
          <p:nvSpPr>
            <p:cNvPr id="6149" name="AutoShape 8"/>
            <p:cNvSpPr>
              <a:spLocks noChangeArrowheads="1"/>
            </p:cNvSpPr>
            <p:nvPr/>
          </p:nvSpPr>
          <p:spPr bwMode="gray">
            <a:xfrm>
              <a:off x="825500" y="1819275"/>
              <a:ext cx="852488" cy="471488"/>
            </a:xfrm>
            <a:prstGeom prst="hexagon">
              <a:avLst>
                <a:gd name="adj" fmla="val 45202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</a:pPr>
              <a:endParaRPr lang="zh-CN" altLang="en-US"/>
            </a:p>
          </p:txBody>
        </p:sp>
        <p:sp>
          <p:nvSpPr>
            <p:cNvPr id="6150" name="AutoShape 9"/>
            <p:cNvSpPr>
              <a:spLocks noChangeArrowheads="1"/>
            </p:cNvSpPr>
            <p:nvPr/>
          </p:nvSpPr>
          <p:spPr bwMode="gray">
            <a:xfrm>
              <a:off x="874713" y="1847850"/>
              <a:ext cx="750887" cy="414338"/>
            </a:xfrm>
            <a:prstGeom prst="hexagon">
              <a:avLst>
                <a:gd name="adj" fmla="val 45306"/>
                <a:gd name="vf" fmla="val 115470"/>
              </a:avLst>
            </a:prstGeom>
            <a:gradFill rotWithShape="1">
              <a:gsLst>
                <a:gs pos="0">
                  <a:srgbClr val="202082"/>
                </a:gs>
                <a:gs pos="100000">
                  <a:srgbClr val="3333CC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</a:pPr>
              <a:endParaRPr lang="zh-CN" altLang="en-US"/>
            </a:p>
          </p:txBody>
        </p:sp>
        <p:sp>
          <p:nvSpPr>
            <p:cNvPr id="6151" name="Line 10"/>
            <p:cNvSpPr>
              <a:spLocks noChangeShapeType="1"/>
            </p:cNvSpPr>
            <p:nvPr/>
          </p:nvSpPr>
          <p:spPr bwMode="auto">
            <a:xfrm>
              <a:off x="1808163" y="2276475"/>
              <a:ext cx="6637337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6" name="Text Box 11"/>
            <p:cNvSpPr txBox="1">
              <a:spLocks noChangeArrowheads="1"/>
            </p:cNvSpPr>
            <p:nvPr/>
          </p:nvSpPr>
          <p:spPr bwMode="auto">
            <a:xfrm>
              <a:off x="2566987" y="1721848"/>
              <a:ext cx="4824413" cy="4528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defRPr/>
              </a:pPr>
              <a:r>
                <a:rPr lang="zh-CN" altLang="en-US" sz="30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深度学习总体介绍</a:t>
              </a:r>
            </a:p>
          </p:txBody>
        </p:sp>
        <p:sp>
          <p:nvSpPr>
            <p:cNvPr id="6153" name="Text Box 12"/>
            <p:cNvSpPr txBox="1">
              <a:spLocks noChangeArrowheads="1"/>
            </p:cNvSpPr>
            <p:nvPr/>
          </p:nvSpPr>
          <p:spPr bwMode="gray">
            <a:xfrm>
              <a:off x="1033463" y="1905000"/>
              <a:ext cx="414337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800">
                  <a:solidFill>
                    <a:schemeClr val="bg1"/>
                  </a:solidFill>
                  <a:ea typeface="宋体" pitchFamily="2" charset="-122"/>
                </a:rPr>
                <a:t>一</a:t>
              </a:r>
            </a:p>
          </p:txBody>
        </p:sp>
        <p:sp>
          <p:nvSpPr>
            <p:cNvPr id="6154" name="AutoShape 13"/>
            <p:cNvSpPr>
              <a:spLocks noChangeArrowheads="1"/>
            </p:cNvSpPr>
            <p:nvPr/>
          </p:nvSpPr>
          <p:spPr bwMode="gray">
            <a:xfrm>
              <a:off x="833438" y="2608263"/>
              <a:ext cx="852487" cy="471487"/>
            </a:xfrm>
            <a:prstGeom prst="hexagon">
              <a:avLst>
                <a:gd name="adj" fmla="val 45202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</a:pPr>
              <a:endParaRPr lang="zh-CN" altLang="en-US"/>
            </a:p>
          </p:txBody>
        </p:sp>
        <p:sp>
          <p:nvSpPr>
            <p:cNvPr id="6155" name="AutoShape 14"/>
            <p:cNvSpPr>
              <a:spLocks noChangeArrowheads="1"/>
            </p:cNvSpPr>
            <p:nvPr/>
          </p:nvSpPr>
          <p:spPr bwMode="gray">
            <a:xfrm>
              <a:off x="825500" y="2600325"/>
              <a:ext cx="852488" cy="471488"/>
            </a:xfrm>
            <a:prstGeom prst="hexagon">
              <a:avLst>
                <a:gd name="adj" fmla="val 45202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</a:pPr>
              <a:endParaRPr lang="zh-CN" altLang="en-US"/>
            </a:p>
          </p:txBody>
        </p:sp>
        <p:sp>
          <p:nvSpPr>
            <p:cNvPr id="6159" name="AutoShape 15"/>
            <p:cNvSpPr>
              <a:spLocks noChangeArrowheads="1"/>
            </p:cNvSpPr>
            <p:nvPr/>
          </p:nvSpPr>
          <p:spPr bwMode="gray">
            <a:xfrm>
              <a:off x="874713" y="2628900"/>
              <a:ext cx="750887" cy="414338"/>
            </a:xfrm>
            <a:prstGeom prst="hexagon">
              <a:avLst>
                <a:gd name="adj" fmla="val 4530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  <a:defRPr/>
              </a:pPr>
              <a:endParaRPr lang="zh-CN" altLang="en-US">
                <a:latin typeface="Arial" pitchFamily="34" charset="0"/>
                <a:ea typeface="仿宋_GB2312" charset="-122"/>
              </a:endParaRPr>
            </a:p>
          </p:txBody>
        </p:sp>
        <p:sp>
          <p:nvSpPr>
            <p:cNvPr id="6157" name="Text Box 16"/>
            <p:cNvSpPr txBox="1">
              <a:spLocks noChangeArrowheads="1"/>
            </p:cNvSpPr>
            <p:nvPr/>
          </p:nvSpPr>
          <p:spPr bwMode="gray">
            <a:xfrm>
              <a:off x="1033463" y="2646363"/>
              <a:ext cx="414337" cy="3667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800">
                  <a:solidFill>
                    <a:schemeClr val="bg1"/>
                  </a:solidFill>
                  <a:ea typeface="宋体" pitchFamily="2" charset="-122"/>
                </a:rPr>
                <a:t>二</a:t>
              </a:r>
            </a:p>
          </p:txBody>
        </p:sp>
        <p:sp>
          <p:nvSpPr>
            <p:cNvPr id="6158" name="Line 17"/>
            <p:cNvSpPr>
              <a:spLocks noChangeShapeType="1"/>
            </p:cNvSpPr>
            <p:nvPr/>
          </p:nvSpPr>
          <p:spPr bwMode="auto">
            <a:xfrm>
              <a:off x="1808163" y="3079750"/>
              <a:ext cx="6637337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3" name="Text Box 18"/>
            <p:cNvSpPr txBox="1">
              <a:spLocks noChangeArrowheads="1"/>
            </p:cNvSpPr>
            <p:nvPr/>
          </p:nvSpPr>
          <p:spPr bwMode="auto">
            <a:xfrm>
              <a:off x="2363787" y="3278949"/>
              <a:ext cx="5256213" cy="4528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ctr" eaLnBrk="0" hangingPunct="0">
                <a:defRPr sz="300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</a:lstStyle>
            <a:p>
              <a:r>
                <a:rPr lang="zh-CN" altLang="en-US" dirty="0"/>
                <a:t>深度学习与隐写术</a:t>
              </a:r>
            </a:p>
          </p:txBody>
        </p:sp>
        <p:sp>
          <p:nvSpPr>
            <p:cNvPr id="6160" name="AutoShape 19"/>
            <p:cNvSpPr>
              <a:spLocks noChangeArrowheads="1"/>
            </p:cNvSpPr>
            <p:nvPr/>
          </p:nvSpPr>
          <p:spPr bwMode="gray">
            <a:xfrm>
              <a:off x="831850" y="3433763"/>
              <a:ext cx="854075" cy="471487"/>
            </a:xfrm>
            <a:prstGeom prst="hexagon">
              <a:avLst>
                <a:gd name="adj" fmla="val 4528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</a:pPr>
              <a:endParaRPr lang="zh-CN" altLang="en-US"/>
            </a:p>
          </p:txBody>
        </p:sp>
        <p:sp>
          <p:nvSpPr>
            <p:cNvPr id="6161" name="AutoShape 20"/>
            <p:cNvSpPr>
              <a:spLocks noChangeArrowheads="1"/>
            </p:cNvSpPr>
            <p:nvPr/>
          </p:nvSpPr>
          <p:spPr bwMode="gray">
            <a:xfrm>
              <a:off x="825500" y="3425825"/>
              <a:ext cx="852488" cy="471488"/>
            </a:xfrm>
            <a:prstGeom prst="hexagon">
              <a:avLst>
                <a:gd name="adj" fmla="val 45202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</a:pPr>
              <a:endParaRPr lang="zh-CN" altLang="en-US"/>
            </a:p>
          </p:txBody>
        </p:sp>
        <p:sp>
          <p:nvSpPr>
            <p:cNvPr id="6162" name="AutoShape 21"/>
            <p:cNvSpPr>
              <a:spLocks noChangeArrowheads="1"/>
            </p:cNvSpPr>
            <p:nvPr/>
          </p:nvSpPr>
          <p:spPr bwMode="gray">
            <a:xfrm>
              <a:off x="876300" y="3448050"/>
              <a:ext cx="747713" cy="414338"/>
            </a:xfrm>
            <a:prstGeom prst="hexagon">
              <a:avLst>
                <a:gd name="adj" fmla="val 45115"/>
                <a:gd name="vf" fmla="val 115470"/>
              </a:avLst>
            </a:prstGeom>
            <a:gradFill rotWithShape="1">
              <a:gsLst>
                <a:gs pos="0">
                  <a:srgbClr val="764718"/>
                </a:gs>
                <a:gs pos="100000">
                  <a:srgbClr val="FF9933"/>
                </a:gs>
              </a:gsLst>
              <a:lin ang="27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</a:pPr>
              <a:endParaRPr lang="zh-CN" altLang="en-US"/>
            </a:p>
          </p:txBody>
        </p:sp>
        <p:sp>
          <p:nvSpPr>
            <p:cNvPr id="6163" name="Text Box 22"/>
            <p:cNvSpPr txBox="1">
              <a:spLocks noChangeArrowheads="1"/>
            </p:cNvSpPr>
            <p:nvPr/>
          </p:nvSpPr>
          <p:spPr bwMode="gray">
            <a:xfrm>
              <a:off x="1044575" y="3459163"/>
              <a:ext cx="414338" cy="3667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800">
                  <a:solidFill>
                    <a:schemeClr val="bg1"/>
                  </a:solidFill>
                  <a:ea typeface="宋体" pitchFamily="2" charset="-122"/>
                </a:rPr>
                <a:t>三</a:t>
              </a:r>
            </a:p>
          </p:txBody>
        </p:sp>
        <p:sp>
          <p:nvSpPr>
            <p:cNvPr id="6164" name="Line 23"/>
            <p:cNvSpPr>
              <a:spLocks noChangeShapeType="1"/>
            </p:cNvSpPr>
            <p:nvPr/>
          </p:nvSpPr>
          <p:spPr bwMode="auto">
            <a:xfrm>
              <a:off x="1828800" y="3838575"/>
              <a:ext cx="6637338" cy="0"/>
            </a:xfrm>
            <a:prstGeom prst="line">
              <a:avLst/>
            </a:prstGeom>
            <a:noFill/>
            <a:ln w="25400">
              <a:solidFill>
                <a:srgbClr val="FF9933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9" name="Text Box 24"/>
            <p:cNvSpPr txBox="1">
              <a:spLocks noChangeArrowheads="1"/>
            </p:cNvSpPr>
            <p:nvPr/>
          </p:nvSpPr>
          <p:spPr bwMode="auto">
            <a:xfrm>
              <a:off x="2286000" y="2531540"/>
              <a:ext cx="5432425" cy="4528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ctr" eaLnBrk="0" hangingPunct="0">
                <a:defRPr sz="300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</a:lstStyle>
            <a:p>
              <a:r>
                <a:rPr lang="zh-CN" altLang="en-US" dirty="0"/>
                <a:t>深度学习与隐写分析</a:t>
              </a:r>
            </a:p>
          </p:txBody>
        </p:sp>
        <p:sp>
          <p:nvSpPr>
            <p:cNvPr id="6172" name="AutoShape 13"/>
            <p:cNvSpPr>
              <a:spLocks noChangeArrowheads="1"/>
            </p:cNvSpPr>
            <p:nvPr/>
          </p:nvSpPr>
          <p:spPr bwMode="gray">
            <a:xfrm>
              <a:off x="846138" y="4132263"/>
              <a:ext cx="852487" cy="471487"/>
            </a:xfrm>
            <a:prstGeom prst="hexagon">
              <a:avLst>
                <a:gd name="adj" fmla="val 45202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</a:pPr>
              <a:endParaRPr lang="zh-CN" altLang="en-US"/>
            </a:p>
          </p:txBody>
        </p:sp>
        <p:sp>
          <p:nvSpPr>
            <p:cNvPr id="6173" name="AutoShape 14"/>
            <p:cNvSpPr>
              <a:spLocks noChangeArrowheads="1"/>
            </p:cNvSpPr>
            <p:nvPr/>
          </p:nvSpPr>
          <p:spPr bwMode="gray">
            <a:xfrm>
              <a:off x="838200" y="4124325"/>
              <a:ext cx="852488" cy="471488"/>
            </a:xfrm>
            <a:prstGeom prst="hexagon">
              <a:avLst>
                <a:gd name="adj" fmla="val 45202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</a:pPr>
              <a:endParaRPr lang="zh-CN" altLang="en-US"/>
            </a:p>
          </p:txBody>
        </p:sp>
        <p:sp>
          <p:nvSpPr>
            <p:cNvPr id="6174" name="AutoShape 15"/>
            <p:cNvSpPr>
              <a:spLocks noChangeArrowheads="1"/>
            </p:cNvSpPr>
            <p:nvPr/>
          </p:nvSpPr>
          <p:spPr bwMode="gray">
            <a:xfrm>
              <a:off x="887413" y="4152900"/>
              <a:ext cx="750887" cy="414338"/>
            </a:xfrm>
            <a:prstGeom prst="hexagon">
              <a:avLst>
                <a:gd name="adj" fmla="val 45306"/>
                <a:gd name="vf" fmla="val 115470"/>
              </a:avLst>
            </a:prstGeom>
            <a:solidFill>
              <a:srgbClr val="FFC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t" hangingPunct="0">
                <a:lnSpc>
                  <a:spcPct val="85000"/>
                </a:lnSpc>
              </a:pPr>
              <a:endParaRPr lang="zh-CN" altLang="en-US"/>
            </a:p>
          </p:txBody>
        </p:sp>
        <p:sp>
          <p:nvSpPr>
            <p:cNvPr id="6175" name="Text Box 16"/>
            <p:cNvSpPr txBox="1">
              <a:spLocks noChangeArrowheads="1"/>
            </p:cNvSpPr>
            <p:nvPr/>
          </p:nvSpPr>
          <p:spPr bwMode="gray">
            <a:xfrm>
              <a:off x="1044575" y="4170363"/>
              <a:ext cx="417513" cy="3698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1800" dirty="0">
                  <a:solidFill>
                    <a:schemeClr val="bg1"/>
                  </a:solidFill>
                  <a:ea typeface="宋体" pitchFamily="2" charset="-122"/>
                </a:rPr>
                <a:t>四</a:t>
              </a:r>
            </a:p>
          </p:txBody>
        </p:sp>
        <p:sp>
          <p:nvSpPr>
            <p:cNvPr id="6176" name="Line 17"/>
            <p:cNvSpPr>
              <a:spLocks noChangeShapeType="1"/>
            </p:cNvSpPr>
            <p:nvPr/>
          </p:nvSpPr>
          <p:spPr bwMode="auto">
            <a:xfrm>
              <a:off x="1820863" y="4603750"/>
              <a:ext cx="6637337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2363787" y="4067082"/>
              <a:ext cx="5256213" cy="4528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ctr" eaLnBrk="0" hangingPunct="0">
                <a:defRPr sz="300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defRPr>
              </a:lvl1pPr>
            </a:lstStyle>
            <a:p>
              <a:r>
                <a:rPr lang="zh-CN" altLang="en-US" dirty="0"/>
                <a:t>深度学习的未来思考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4032265"/>
      </p:ext>
    </p:extLst>
  </p:cSld>
  <p:clrMapOvr>
    <a:masterClrMapping/>
  </p:clrMapOvr>
  <p:transition advTm="12371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71500" y="2495550"/>
            <a:ext cx="1214438" cy="1076325"/>
            <a:chOff x="3174" y="2656"/>
            <a:chExt cx="1549" cy="1351"/>
          </a:xfrm>
        </p:grpSpPr>
        <p:sp>
          <p:nvSpPr>
            <p:cNvPr id="11271" name="AutoShape 6"/>
            <p:cNvSpPr>
              <a:spLocks noChangeArrowheads="1"/>
            </p:cNvSpPr>
            <p:nvPr/>
          </p:nvSpPr>
          <p:spPr bwMode="gray">
            <a:xfrm>
              <a:off x="3186" y="2680"/>
              <a:ext cx="1537" cy="1327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272" name="AutoShape 7"/>
            <p:cNvSpPr>
              <a:spLocks noChangeArrowheads="1"/>
            </p:cNvSpPr>
            <p:nvPr/>
          </p:nvSpPr>
          <p:spPr bwMode="gray">
            <a:xfrm>
              <a:off x="3174" y="2656"/>
              <a:ext cx="1537" cy="1327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273" name="AutoShape 8"/>
            <p:cNvSpPr>
              <a:spLocks noChangeArrowheads="1"/>
            </p:cNvSpPr>
            <p:nvPr/>
          </p:nvSpPr>
          <p:spPr bwMode="gray">
            <a:xfrm>
              <a:off x="3263" y="2736"/>
              <a:ext cx="1351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202082"/>
                </a:gs>
                <a:gs pos="100000">
                  <a:srgbClr val="3333CC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267" name="Line 9"/>
          <p:cNvSpPr>
            <a:spLocks noChangeShapeType="1"/>
          </p:cNvSpPr>
          <p:nvPr/>
        </p:nvSpPr>
        <p:spPr bwMode="auto">
          <a:xfrm>
            <a:off x="1506538" y="3549650"/>
            <a:ext cx="6637337" cy="0"/>
          </a:xfrm>
          <a:prstGeom prst="line">
            <a:avLst/>
          </a:prstGeom>
          <a:noFill/>
          <a:ln w="25400">
            <a:solidFill>
              <a:schemeClr val="accent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8196" name="Text Box 10"/>
          <p:cNvSpPr txBox="1">
            <a:spLocks noChangeArrowheads="1"/>
          </p:cNvSpPr>
          <p:nvPr/>
        </p:nvSpPr>
        <p:spPr bwMode="auto">
          <a:xfrm>
            <a:off x="1828800" y="2581275"/>
            <a:ext cx="6248400" cy="904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33400" indent="-533400" algn="ctr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 sz="4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深度学习总体介绍</a:t>
            </a:r>
          </a:p>
        </p:txBody>
      </p:sp>
      <p:sp>
        <p:nvSpPr>
          <p:cNvPr id="11269" name="Text Box 11"/>
          <p:cNvSpPr txBox="1">
            <a:spLocks noChangeArrowheads="1"/>
          </p:cNvSpPr>
          <p:nvPr/>
        </p:nvSpPr>
        <p:spPr bwMode="gray">
          <a:xfrm>
            <a:off x="796925" y="2638425"/>
            <a:ext cx="74295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lnSpc>
                <a:spcPct val="100000"/>
              </a:lnSpc>
              <a:spcBef>
                <a:spcPct val="50000"/>
              </a:spcBef>
              <a:defRPr/>
            </a:pPr>
            <a:r>
              <a:rPr lang="zh-CN" altLang="en-US" sz="4400">
                <a:solidFill>
                  <a:schemeClr val="bg1"/>
                </a:solidFill>
                <a:latin typeface="+mj-ea"/>
                <a:ea typeface="+mj-ea"/>
                <a:cs typeface="Times New Roman" pitchFamily="18" charset="0"/>
              </a:rPr>
              <a:t>一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059738" y="6502400"/>
            <a:ext cx="1008062" cy="431800"/>
          </a:xfrm>
        </p:spPr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88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7394967"/>
      </p:ext>
    </p:extLst>
  </p:cSld>
  <p:clrMapOvr>
    <a:masterClrMapping/>
  </p:clrMapOvr>
  <p:transition advTm="3105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89</a:t>
            </a:fld>
            <a:endParaRPr lang="en-US" altLang="zh-CN" dirty="0"/>
          </a:p>
        </p:txBody>
      </p:sp>
      <p:sp>
        <p:nvSpPr>
          <p:cNvPr id="9" name="右箭头 8"/>
          <p:cNvSpPr/>
          <p:nvPr/>
        </p:nvSpPr>
        <p:spPr bwMode="auto">
          <a:xfrm>
            <a:off x="228601" y="3137994"/>
            <a:ext cx="8534399" cy="609600"/>
          </a:xfrm>
          <a:prstGeom prst="rightArrow">
            <a:avLst/>
          </a:prstGeom>
          <a:gradFill>
            <a:gsLst>
              <a:gs pos="0">
                <a:srgbClr val="00B0F0"/>
              </a:gs>
              <a:gs pos="52000">
                <a:srgbClr val="85C2FF"/>
              </a:gs>
              <a:gs pos="87000">
                <a:srgbClr val="00FFFF"/>
              </a:gs>
              <a:gs pos="100000">
                <a:schemeClr val="bg1"/>
              </a:gs>
            </a:gsLst>
            <a:lin ang="10800000" scaled="1"/>
          </a:gradFill>
          <a:ln w="63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 contourW="6350" prstMaterial="metal">
            <a:bevelT w="57150"/>
            <a:contourClr>
              <a:srgbClr val="00B0F0"/>
            </a:contourClr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仿宋_GB231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67969" y="3329116"/>
            <a:ext cx="227356" cy="227356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-21015"/>
              <a:lumOff val="21980"/>
              <a:alphaOff val="0"/>
            </a:schemeClr>
          </a:fillRef>
          <a:effectRef idx="2">
            <a:schemeClr val="accent2">
              <a:shade val="50000"/>
              <a:hueOff val="0"/>
              <a:satOff val="-21015"/>
              <a:lumOff val="2198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椭圆 15"/>
          <p:cNvSpPr/>
          <p:nvPr/>
        </p:nvSpPr>
        <p:spPr>
          <a:xfrm>
            <a:off x="1236512" y="3329116"/>
            <a:ext cx="227356" cy="227356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-21015"/>
              <a:lumOff val="21980"/>
              <a:alphaOff val="0"/>
            </a:schemeClr>
          </a:fillRef>
          <a:effectRef idx="2">
            <a:schemeClr val="accent2">
              <a:shade val="50000"/>
              <a:hueOff val="0"/>
              <a:satOff val="-21015"/>
              <a:lumOff val="2198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椭圆 16"/>
          <p:cNvSpPr/>
          <p:nvPr/>
        </p:nvSpPr>
        <p:spPr>
          <a:xfrm>
            <a:off x="2005055" y="3329116"/>
            <a:ext cx="227356" cy="227356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-21015"/>
              <a:lumOff val="21980"/>
              <a:alphaOff val="0"/>
            </a:schemeClr>
          </a:fillRef>
          <a:effectRef idx="2">
            <a:schemeClr val="accent2">
              <a:shade val="50000"/>
              <a:hueOff val="0"/>
              <a:satOff val="-21015"/>
              <a:lumOff val="2198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椭圆 17"/>
          <p:cNvSpPr/>
          <p:nvPr/>
        </p:nvSpPr>
        <p:spPr>
          <a:xfrm>
            <a:off x="2773598" y="3329116"/>
            <a:ext cx="227356" cy="227356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-21015"/>
              <a:lumOff val="21980"/>
              <a:alphaOff val="0"/>
            </a:schemeClr>
          </a:fillRef>
          <a:effectRef idx="2">
            <a:schemeClr val="accent2">
              <a:shade val="50000"/>
              <a:hueOff val="0"/>
              <a:satOff val="-21015"/>
              <a:lumOff val="2198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椭圆 18"/>
          <p:cNvSpPr/>
          <p:nvPr/>
        </p:nvSpPr>
        <p:spPr>
          <a:xfrm>
            <a:off x="3542141" y="3329116"/>
            <a:ext cx="227356" cy="227356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-21015"/>
              <a:lumOff val="21980"/>
              <a:alphaOff val="0"/>
            </a:schemeClr>
          </a:fillRef>
          <a:effectRef idx="2">
            <a:schemeClr val="accent2">
              <a:shade val="50000"/>
              <a:hueOff val="0"/>
              <a:satOff val="-21015"/>
              <a:lumOff val="2198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椭圆 19"/>
          <p:cNvSpPr/>
          <p:nvPr/>
        </p:nvSpPr>
        <p:spPr>
          <a:xfrm>
            <a:off x="4310684" y="3329116"/>
            <a:ext cx="227356" cy="227356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-21015"/>
              <a:lumOff val="21980"/>
              <a:alphaOff val="0"/>
            </a:schemeClr>
          </a:fillRef>
          <a:effectRef idx="2">
            <a:schemeClr val="accent2">
              <a:shade val="50000"/>
              <a:hueOff val="0"/>
              <a:satOff val="-21015"/>
              <a:lumOff val="2198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椭圆 22"/>
          <p:cNvSpPr/>
          <p:nvPr/>
        </p:nvSpPr>
        <p:spPr>
          <a:xfrm>
            <a:off x="6616313" y="3329116"/>
            <a:ext cx="227356" cy="227356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-21015"/>
              <a:lumOff val="21980"/>
              <a:alphaOff val="0"/>
            </a:schemeClr>
          </a:fillRef>
          <a:effectRef idx="2">
            <a:schemeClr val="accent2">
              <a:shade val="50000"/>
              <a:hueOff val="0"/>
              <a:satOff val="-21015"/>
              <a:lumOff val="2198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椭圆 23"/>
          <p:cNvSpPr/>
          <p:nvPr/>
        </p:nvSpPr>
        <p:spPr>
          <a:xfrm>
            <a:off x="7384856" y="3329116"/>
            <a:ext cx="227356" cy="227356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-21015"/>
              <a:lumOff val="21980"/>
              <a:alphaOff val="0"/>
            </a:schemeClr>
          </a:fillRef>
          <a:effectRef idx="2">
            <a:schemeClr val="accent2">
              <a:shade val="50000"/>
              <a:hueOff val="0"/>
              <a:satOff val="-21015"/>
              <a:lumOff val="2198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椭圆 24"/>
          <p:cNvSpPr/>
          <p:nvPr/>
        </p:nvSpPr>
        <p:spPr>
          <a:xfrm>
            <a:off x="8153400" y="3329116"/>
            <a:ext cx="227356" cy="227356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-21015"/>
              <a:lumOff val="21980"/>
              <a:alphaOff val="0"/>
            </a:schemeClr>
          </a:fillRef>
          <a:effectRef idx="2">
            <a:schemeClr val="accent2">
              <a:shade val="50000"/>
              <a:hueOff val="0"/>
              <a:satOff val="-21015"/>
              <a:lumOff val="2198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" name="组合 1"/>
          <p:cNvGrpSpPr/>
          <p:nvPr/>
        </p:nvGrpSpPr>
        <p:grpSpPr>
          <a:xfrm>
            <a:off x="-76200" y="3642819"/>
            <a:ext cx="1314451" cy="1352746"/>
            <a:chOff x="0" y="3642819"/>
            <a:chExt cx="1314451" cy="1352746"/>
          </a:xfrm>
        </p:grpSpPr>
        <p:sp>
          <p:nvSpPr>
            <p:cNvPr id="35" name="TextBox 34"/>
            <p:cNvSpPr txBox="1"/>
            <p:nvPr/>
          </p:nvSpPr>
          <p:spPr>
            <a:xfrm>
              <a:off x="124447" y="4128594"/>
              <a:ext cx="1066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FF0000"/>
                  </a:solidFill>
                </a:rPr>
                <a:t>1960s</a:t>
              </a:r>
              <a:endParaRPr lang="zh-CN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 bwMode="auto">
            <a:xfrm>
              <a:off x="666750" y="3642819"/>
              <a:ext cx="0" cy="540000"/>
            </a:xfrm>
            <a:prstGeom prst="line">
              <a:avLst/>
            </a:prstGeom>
            <a:solidFill>
              <a:srgbClr val="CCFFCC"/>
            </a:solidFill>
            <a:ln w="34925" cap="flat" cmpd="sng" algn="ctr">
              <a:solidFill>
                <a:srgbClr val="FF0000">
                  <a:alpha val="85000"/>
                </a:srgbClr>
              </a:solidFill>
              <a:prstDash val="solid"/>
              <a:round/>
              <a:headEnd type="none" w="med" len="med"/>
              <a:tailEnd type="stealth" w="lg" len="med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0" y="4533900"/>
              <a:ext cx="1314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感知机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02463" y="1604121"/>
            <a:ext cx="1314451" cy="1616673"/>
            <a:chOff x="778663" y="1604121"/>
            <a:chExt cx="1314451" cy="1616673"/>
          </a:xfrm>
        </p:grpSpPr>
        <p:sp>
          <p:nvSpPr>
            <p:cNvPr id="12" name="TextBox 11"/>
            <p:cNvSpPr txBox="1"/>
            <p:nvPr/>
          </p:nvSpPr>
          <p:spPr>
            <a:xfrm>
              <a:off x="892990" y="2307057"/>
              <a:ext cx="1066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FF0000"/>
                  </a:solidFill>
                </a:rPr>
                <a:t>1980s</a:t>
              </a:r>
              <a:endParaRPr lang="zh-CN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>
              <a:off x="1435889" y="2680794"/>
              <a:ext cx="0" cy="540000"/>
            </a:xfrm>
            <a:prstGeom prst="line">
              <a:avLst/>
            </a:prstGeom>
            <a:solidFill>
              <a:srgbClr val="CCFFCC"/>
            </a:solidFill>
            <a:ln w="34925" cap="flat" cmpd="sng" algn="ctr">
              <a:solidFill>
                <a:srgbClr val="FF0000">
                  <a:alpha val="85000"/>
                </a:srgbClr>
              </a:solidFill>
              <a:prstDash val="solid"/>
              <a:round/>
              <a:headEnd type="stealth" w="lg" len="med"/>
              <a:tailEnd type="none" w="lg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778663" y="1604121"/>
              <a:ext cx="1314451" cy="706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BP</a:t>
              </a:r>
              <a:r>
                <a:rPr lang="zh-CN" altLang="en-US" sz="24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算法</a:t>
              </a: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CNN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82751" y="3642819"/>
            <a:ext cx="2071964" cy="2529381"/>
            <a:chOff x="1158951" y="3642819"/>
            <a:chExt cx="2071964" cy="2529381"/>
          </a:xfrm>
        </p:grpSpPr>
        <p:sp>
          <p:nvSpPr>
            <p:cNvPr id="13" name="TextBox 12"/>
            <p:cNvSpPr txBox="1"/>
            <p:nvPr/>
          </p:nvSpPr>
          <p:spPr>
            <a:xfrm>
              <a:off x="1661533" y="4128594"/>
              <a:ext cx="1066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>
                  <a:solidFill>
                    <a:srgbClr val="FF0000"/>
                  </a:solidFill>
                </a:rPr>
                <a:t>1990s</a:t>
              </a:r>
              <a:endParaRPr lang="zh-CN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 bwMode="auto">
            <a:xfrm>
              <a:off x="2205028" y="3642819"/>
              <a:ext cx="0" cy="540000"/>
            </a:xfrm>
            <a:prstGeom prst="line">
              <a:avLst/>
            </a:prstGeom>
            <a:solidFill>
              <a:srgbClr val="CCFFCC"/>
            </a:solidFill>
            <a:ln w="34925" cap="flat" cmpd="sng" algn="ctr">
              <a:solidFill>
                <a:srgbClr val="FF0000">
                  <a:alpha val="85000"/>
                </a:srgbClr>
              </a:solidFill>
              <a:prstDash val="solid"/>
              <a:round/>
              <a:headEnd type="none" w="med" len="med"/>
              <a:tailEnd type="stealth" w="lg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1158951" y="4689678"/>
              <a:ext cx="2071964" cy="1482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决策树</a:t>
              </a: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SVM</a:t>
              </a: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AdaBoost</a:t>
              </a: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tx1"/>
                  </a:solidFill>
                  <a:latin typeface="仿宋" panose="02010609060101010101" pitchFamily="49" charset="-122"/>
                  <a:ea typeface="仿宋" panose="02010609060101010101" pitchFamily="49" charset="-122"/>
                  <a:cs typeface="Times New Roman" panose="02020603050405020304" pitchFamily="18" charset="0"/>
                </a:rPr>
                <a:t>随机森林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12446" y="2012695"/>
            <a:ext cx="949659" cy="1208099"/>
            <a:chOff x="2488646" y="2012695"/>
            <a:chExt cx="949659" cy="1208099"/>
          </a:xfrm>
        </p:grpSpPr>
        <p:sp>
          <p:nvSpPr>
            <p:cNvPr id="27" name="TextBox 26"/>
            <p:cNvSpPr txBox="1"/>
            <p:nvPr/>
          </p:nvSpPr>
          <p:spPr>
            <a:xfrm>
              <a:off x="2544376" y="2307057"/>
              <a:ext cx="838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>
                  <a:solidFill>
                    <a:srgbClr val="FF0000"/>
                  </a:solidFill>
                </a:rPr>
                <a:t>2006</a:t>
              </a:r>
              <a:endParaRPr lang="zh-CN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 bwMode="auto">
            <a:xfrm>
              <a:off x="2974167" y="2680794"/>
              <a:ext cx="0" cy="540000"/>
            </a:xfrm>
            <a:prstGeom prst="line">
              <a:avLst/>
            </a:prstGeom>
            <a:solidFill>
              <a:srgbClr val="CCFFCC"/>
            </a:solidFill>
            <a:ln w="34925" cap="flat" cmpd="sng" algn="ctr">
              <a:solidFill>
                <a:srgbClr val="FF0000">
                  <a:alpha val="85000"/>
                </a:srgbClr>
              </a:solidFill>
              <a:prstDash val="solid"/>
              <a:round/>
              <a:headEnd type="stealth" w="lg" len="med"/>
              <a:tailEnd type="none" w="lg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2488646" y="2012695"/>
              <a:ext cx="949659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DBN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105550" y="3642819"/>
            <a:ext cx="1276226" cy="1344376"/>
            <a:chOff x="6105550" y="3642819"/>
            <a:chExt cx="1276226" cy="1344376"/>
          </a:xfrm>
        </p:grpSpPr>
        <p:sp>
          <p:nvSpPr>
            <p:cNvPr id="31" name="TextBox 30"/>
            <p:cNvSpPr txBox="1"/>
            <p:nvPr/>
          </p:nvSpPr>
          <p:spPr>
            <a:xfrm>
              <a:off x="6272791" y="4128594"/>
              <a:ext cx="914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FF0000"/>
                  </a:solidFill>
                </a:rPr>
                <a:t>2015</a:t>
              </a:r>
              <a:endParaRPr lang="zh-CN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 bwMode="auto">
            <a:xfrm>
              <a:off x="6743663" y="3642819"/>
              <a:ext cx="0" cy="540000"/>
            </a:xfrm>
            <a:prstGeom prst="line">
              <a:avLst/>
            </a:prstGeom>
            <a:solidFill>
              <a:srgbClr val="CCFFCC"/>
            </a:solidFill>
            <a:ln w="34925" cap="flat" cmpd="sng" algn="ctr">
              <a:solidFill>
                <a:srgbClr val="FF0000">
                  <a:alpha val="85000"/>
                </a:srgbClr>
              </a:solidFill>
              <a:prstDash val="solid"/>
              <a:round/>
              <a:headEnd type="none" w="med" len="med"/>
              <a:tailEnd type="stealth" w="lg" len="med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>
              <a:off x="6105550" y="4689678"/>
              <a:ext cx="1276226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ResNet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5079227" y="3329116"/>
            <a:ext cx="227356" cy="227356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-21015"/>
              <a:lumOff val="21980"/>
              <a:alphaOff val="0"/>
            </a:schemeClr>
          </a:fillRef>
          <a:effectRef idx="2">
            <a:schemeClr val="accent2">
              <a:shade val="50000"/>
              <a:hueOff val="0"/>
              <a:satOff val="-21015"/>
              <a:lumOff val="2198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椭圆 21"/>
          <p:cNvSpPr/>
          <p:nvPr/>
        </p:nvSpPr>
        <p:spPr>
          <a:xfrm>
            <a:off x="5847770" y="3329116"/>
            <a:ext cx="227356" cy="227356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shade val="50000"/>
              <a:hueOff val="0"/>
              <a:satOff val="-21015"/>
              <a:lumOff val="21980"/>
              <a:alphaOff val="0"/>
            </a:schemeClr>
          </a:fillRef>
          <a:effectRef idx="2">
            <a:schemeClr val="accent2">
              <a:shade val="50000"/>
              <a:hueOff val="0"/>
              <a:satOff val="-21015"/>
              <a:lumOff val="2198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6" name="组合 5"/>
          <p:cNvGrpSpPr/>
          <p:nvPr/>
        </p:nvGrpSpPr>
        <p:grpSpPr>
          <a:xfrm>
            <a:off x="5027997" y="1232994"/>
            <a:ext cx="1866900" cy="1987800"/>
            <a:chOff x="5027997" y="1232994"/>
            <a:chExt cx="1866900" cy="1987800"/>
          </a:xfrm>
        </p:grpSpPr>
        <p:sp>
          <p:nvSpPr>
            <p:cNvPr id="30" name="TextBox 29"/>
            <p:cNvSpPr txBox="1"/>
            <p:nvPr/>
          </p:nvSpPr>
          <p:spPr>
            <a:xfrm>
              <a:off x="5499186" y="2307057"/>
              <a:ext cx="92452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FF0000"/>
                  </a:solidFill>
                </a:rPr>
                <a:t>2014</a:t>
              </a:r>
              <a:endParaRPr lang="zh-CN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 bwMode="auto">
            <a:xfrm>
              <a:off x="5974523" y="2680794"/>
              <a:ext cx="0" cy="540000"/>
            </a:xfrm>
            <a:prstGeom prst="line">
              <a:avLst/>
            </a:prstGeom>
            <a:solidFill>
              <a:srgbClr val="CCFFCC"/>
            </a:solidFill>
            <a:ln w="34925" cap="flat" cmpd="sng" algn="ctr">
              <a:solidFill>
                <a:srgbClr val="FF0000">
                  <a:alpha val="85000"/>
                </a:srgbClr>
              </a:solidFill>
              <a:prstDash val="solid"/>
              <a:round/>
              <a:headEnd type="stealth" w="lg" len="med"/>
              <a:tailEnd type="none" w="lg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5027997" y="1232994"/>
              <a:ext cx="18669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GoogleNet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VGG</a:t>
              </a: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GAN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711139" y="1604121"/>
            <a:ext cx="1426445" cy="1616673"/>
            <a:chOff x="3787339" y="1604121"/>
            <a:chExt cx="1426445" cy="1616673"/>
          </a:xfrm>
        </p:grpSpPr>
        <p:sp>
          <p:nvSpPr>
            <p:cNvPr id="34" name="TextBox 33"/>
            <p:cNvSpPr txBox="1"/>
            <p:nvPr/>
          </p:nvSpPr>
          <p:spPr>
            <a:xfrm>
              <a:off x="4075832" y="2307057"/>
              <a:ext cx="8494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FF0000"/>
                  </a:solidFill>
                </a:rPr>
                <a:t>2012</a:t>
              </a:r>
              <a:endParaRPr lang="zh-CN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 bwMode="auto">
            <a:xfrm>
              <a:off x="4512445" y="2680794"/>
              <a:ext cx="0" cy="540000"/>
            </a:xfrm>
            <a:prstGeom prst="line">
              <a:avLst/>
            </a:prstGeom>
            <a:solidFill>
              <a:srgbClr val="CCFFCC"/>
            </a:solidFill>
            <a:ln w="34925" cap="flat" cmpd="sng" algn="ctr">
              <a:solidFill>
                <a:srgbClr val="FF0000">
                  <a:alpha val="85000"/>
                </a:srgbClr>
              </a:solidFill>
              <a:prstDash val="solid"/>
              <a:round/>
              <a:headEnd type="stealth" w="lg" len="med"/>
              <a:tailEnd type="none" w="lg" len="med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3787339" y="1604121"/>
              <a:ext cx="1426445" cy="706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AlexNet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Dropout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69858" y="1600200"/>
            <a:ext cx="1657350" cy="1620594"/>
            <a:chOff x="6746058" y="1600200"/>
            <a:chExt cx="1657350" cy="1620594"/>
          </a:xfrm>
        </p:grpSpPr>
        <p:sp>
          <p:nvSpPr>
            <p:cNvPr id="32" name="TextBox 31"/>
            <p:cNvSpPr txBox="1"/>
            <p:nvPr/>
          </p:nvSpPr>
          <p:spPr>
            <a:xfrm>
              <a:off x="7103246" y="2307057"/>
              <a:ext cx="94297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FF0000"/>
                  </a:solidFill>
                </a:rPr>
                <a:t>2016</a:t>
              </a:r>
              <a:endParaRPr lang="zh-CN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 bwMode="auto">
            <a:xfrm>
              <a:off x="7589003" y="2680794"/>
              <a:ext cx="0" cy="540000"/>
            </a:xfrm>
            <a:prstGeom prst="line">
              <a:avLst/>
            </a:prstGeom>
            <a:solidFill>
              <a:srgbClr val="CCFFCC"/>
            </a:solidFill>
            <a:ln w="34925" cap="flat" cmpd="sng" algn="ctr">
              <a:solidFill>
                <a:srgbClr val="FF0000">
                  <a:alpha val="85000"/>
                </a:srgbClr>
              </a:solidFill>
              <a:prstDash val="solid"/>
              <a:round/>
              <a:headEnd type="stealth" w="lg" len="med"/>
              <a:tailEnd type="none" w="lg" len="med"/>
            </a:ln>
            <a:effectLst/>
          </p:spPr>
        </p:cxnSp>
        <p:sp>
          <p:nvSpPr>
            <p:cNvPr id="57" name="TextBox 56"/>
            <p:cNvSpPr txBox="1"/>
            <p:nvPr/>
          </p:nvSpPr>
          <p:spPr>
            <a:xfrm>
              <a:off x="6746058" y="1600200"/>
              <a:ext cx="1657350" cy="706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AlphaGo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WaveNet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105381" y="3642819"/>
            <a:ext cx="1100876" cy="1344376"/>
            <a:chOff x="3105381" y="3642819"/>
            <a:chExt cx="1100876" cy="1344376"/>
          </a:xfrm>
        </p:grpSpPr>
        <p:sp>
          <p:nvSpPr>
            <p:cNvPr id="28" name="TextBox 27"/>
            <p:cNvSpPr txBox="1"/>
            <p:nvPr/>
          </p:nvSpPr>
          <p:spPr>
            <a:xfrm>
              <a:off x="3242349" y="4128594"/>
              <a:ext cx="8269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FF0000"/>
                  </a:solidFill>
                </a:rPr>
                <a:t>2011</a:t>
              </a:r>
              <a:endParaRPr lang="zh-CN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 bwMode="auto">
            <a:xfrm>
              <a:off x="3667106" y="3642819"/>
              <a:ext cx="0" cy="540000"/>
            </a:xfrm>
            <a:prstGeom prst="line">
              <a:avLst/>
            </a:prstGeom>
            <a:solidFill>
              <a:srgbClr val="CCFFCC"/>
            </a:solidFill>
            <a:ln w="34925" cap="flat" cmpd="sng" algn="ctr">
              <a:solidFill>
                <a:srgbClr val="FF0000">
                  <a:alpha val="85000"/>
                </a:srgbClr>
              </a:solidFill>
              <a:prstDash val="solid"/>
              <a:round/>
              <a:headEnd type="none" w="med" len="med"/>
              <a:tailEnd type="stealth" w="lg" len="med"/>
            </a:ln>
            <a:effectLst/>
          </p:spPr>
        </p:cxnSp>
        <p:sp>
          <p:nvSpPr>
            <p:cNvPr id="58" name="TextBox 57"/>
            <p:cNvSpPr txBox="1"/>
            <p:nvPr/>
          </p:nvSpPr>
          <p:spPr>
            <a:xfrm>
              <a:off x="3105381" y="4689678"/>
              <a:ext cx="1100876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ReLU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431517" y="3642819"/>
            <a:ext cx="1700855" cy="2108405"/>
            <a:chOff x="7431517" y="3642819"/>
            <a:chExt cx="1700855" cy="2108405"/>
          </a:xfrm>
        </p:grpSpPr>
        <p:sp>
          <p:nvSpPr>
            <p:cNvPr id="33" name="TextBox 32"/>
            <p:cNvSpPr txBox="1"/>
            <p:nvPr/>
          </p:nvSpPr>
          <p:spPr>
            <a:xfrm>
              <a:off x="7787125" y="4128594"/>
              <a:ext cx="95990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FF0000"/>
                  </a:solidFill>
                </a:rPr>
                <a:t>2017</a:t>
              </a:r>
              <a:endParaRPr lang="zh-CN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 bwMode="auto">
            <a:xfrm>
              <a:off x="8281945" y="3642819"/>
              <a:ext cx="0" cy="540000"/>
            </a:xfrm>
            <a:prstGeom prst="line">
              <a:avLst/>
            </a:prstGeom>
            <a:solidFill>
              <a:srgbClr val="CCFFCC"/>
            </a:solidFill>
            <a:ln w="34925" cap="flat" cmpd="sng" algn="ctr">
              <a:solidFill>
                <a:srgbClr val="FF0000">
                  <a:alpha val="85000"/>
                </a:srgbClr>
              </a:solidFill>
              <a:prstDash val="solid"/>
              <a:round/>
              <a:headEnd type="none" w="med" len="med"/>
              <a:tailEnd type="stealth" w="lg" len="med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7431517" y="4674006"/>
              <a:ext cx="17008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AlphaZero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DenseNet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charset="-122"/>
                  <a:cs typeface="Times New Roman" panose="02020603050405020304" pitchFamily="18" charset="0"/>
                </a:rPr>
                <a:t>Capsule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仿宋_GB231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深度学习的发展历程</a:t>
            </a:r>
            <a:r>
              <a:rPr lang="en-US" altLang="zh-CN" dirty="0"/>
              <a:t>——</a:t>
            </a:r>
            <a:r>
              <a:rPr lang="zh-CN" altLang="en-US" dirty="0"/>
              <a:t>标志性事件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4485135" y="3642819"/>
            <a:ext cx="1415540" cy="1767381"/>
            <a:chOff x="4485135" y="3642819"/>
            <a:chExt cx="1415540" cy="1767381"/>
          </a:xfrm>
        </p:grpSpPr>
        <p:sp>
          <p:nvSpPr>
            <p:cNvPr id="29" name="TextBox 28"/>
            <p:cNvSpPr txBox="1"/>
            <p:nvPr/>
          </p:nvSpPr>
          <p:spPr>
            <a:xfrm>
              <a:off x="4773805" y="4128594"/>
              <a:ext cx="838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200" dirty="0">
                  <a:solidFill>
                    <a:srgbClr val="FF0000"/>
                  </a:solidFill>
                </a:rPr>
                <a:t>2013</a:t>
              </a:r>
              <a:endParaRPr lang="zh-CN" altLang="en-US" sz="2200" dirty="0">
                <a:solidFill>
                  <a:srgbClr val="FF0000"/>
                </a:solidFill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 bwMode="auto">
            <a:xfrm>
              <a:off x="5205384" y="3642819"/>
              <a:ext cx="0" cy="540000"/>
            </a:xfrm>
            <a:prstGeom prst="line">
              <a:avLst/>
            </a:prstGeom>
            <a:solidFill>
              <a:srgbClr val="CCFFCC"/>
            </a:solidFill>
            <a:ln w="34925" cap="flat" cmpd="sng" algn="ctr">
              <a:solidFill>
                <a:srgbClr val="FF0000">
                  <a:alpha val="85000"/>
                </a:srgbClr>
              </a:solidFill>
              <a:prstDash val="solid"/>
              <a:round/>
              <a:headEnd type="none" w="med" len="med"/>
              <a:tailEnd type="stealth" w="lg" len="med"/>
            </a:ln>
            <a:effectLst/>
          </p:spPr>
        </p:cxnSp>
        <p:sp>
          <p:nvSpPr>
            <p:cNvPr id="49" name="TextBox 48"/>
            <p:cNvSpPr txBox="1"/>
            <p:nvPr/>
          </p:nvSpPr>
          <p:spPr>
            <a:xfrm>
              <a:off x="4485135" y="4704109"/>
              <a:ext cx="1415540" cy="706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ZFNet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ts val="1600"/>
                </a:lnSpc>
                <a:spcBef>
                  <a:spcPct val="50000"/>
                </a:spcBef>
              </a:pPr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Maxout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8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0266" y="1379009"/>
            <a:ext cx="8229600" cy="5689600"/>
          </a:xfrm>
        </p:spPr>
        <p:txBody>
          <a:bodyPr/>
          <a:lstStyle/>
          <a:p>
            <a:r>
              <a:rPr lang="zh-CN" altLang="en-US" sz="3200" dirty="0" smtClean="0"/>
              <a:t>基于调整修改方式的方法</a:t>
            </a:r>
            <a:endParaRPr lang="en-US" altLang="zh-CN" sz="3200" dirty="0" smtClean="0"/>
          </a:p>
          <a:p>
            <a:r>
              <a:rPr lang="zh-CN" altLang="en-US" sz="3200" dirty="0" smtClean="0"/>
              <a:t>预留补偿区的方法</a:t>
            </a:r>
            <a:endParaRPr lang="en-US" altLang="zh-CN" sz="3200" dirty="0" smtClean="0"/>
          </a:p>
          <a:p>
            <a:r>
              <a:rPr lang="zh-CN" altLang="en-US" sz="3200" dirty="0" smtClean="0"/>
              <a:t>基于统计模型的分布保持方法</a:t>
            </a:r>
            <a:endParaRPr lang="en-US" altLang="zh-CN" sz="3200" dirty="0"/>
          </a:p>
        </p:txBody>
      </p:sp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特征分布保持的基本方法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954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深度学习的应用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90</a:t>
            </a:fld>
            <a:endParaRPr lang="en-US" altLang="zh-CN" dirty="0"/>
          </a:p>
        </p:txBody>
      </p:sp>
      <p:pic>
        <p:nvPicPr>
          <p:cNvPr id="25" name="Picture 10" descr="http://wx4.sinaimg.cn/mw690/63918611ly1fdmo4xuvndj207b09fwji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4" b="3540"/>
          <a:stretch/>
        </p:blipFill>
        <p:spPr bwMode="auto">
          <a:xfrm>
            <a:off x="2989459" y="4038600"/>
            <a:ext cx="1543501" cy="153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6114" name="Picture 2" descr="http://www.raincent.com/uploadfile/2017/1221/2017122105042582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94"/>
          <a:stretch/>
        </p:blipFill>
        <p:spPr bwMode="auto">
          <a:xfrm>
            <a:off x="2897098" y="1229316"/>
            <a:ext cx="1710439" cy="14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103890" y="291018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语音识别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6114" y="291018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自动驾驶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0859" y="58041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医疗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3482" y="58041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棋类对弈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99209" y="291018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人脸识别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60431" y="58041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绘画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19733" y="291018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目标检测</a:t>
            </a:r>
          </a:p>
        </p:txBody>
      </p:sp>
      <p:pic>
        <p:nvPicPr>
          <p:cNvPr id="351236" name="Picture 4" descr="C:\Users\ZLM\Desktop\新建文件夹\pic\绘画 - 副本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7" y="4132355"/>
            <a:ext cx="2033588" cy="135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1238" name="Picture 6" descr="C:\Users\ZLM\Desktop\新建文件夹\pic\机器翻译 - 副本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133" y="4141880"/>
            <a:ext cx="2234330" cy="134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07298" y="58041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spcBef>
                <a:spcPct val="50000"/>
              </a:spcBef>
              <a:defRPr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 dirty="0"/>
              <a:t>机器翻译</a:t>
            </a:r>
          </a:p>
        </p:txBody>
      </p:sp>
      <p:pic>
        <p:nvPicPr>
          <p:cNvPr id="351239" name="Picture 7" descr="C:\Users\ZLM\Desktop\新建文件夹\pic\目标检测4 - 副本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42" y="1237019"/>
            <a:ext cx="1914983" cy="14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1240" name="Picture 8" descr="C:\Users\ZLM\Desktop\新建文件夹\pic\自动驾驶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33" y="1229316"/>
            <a:ext cx="2665362" cy="149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2258" name="Picture 2" descr="C:\Users\ZLM\Desktop\新建文件夹\pic\医疗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2"/>
          <a:stretch/>
        </p:blipFill>
        <p:spPr bwMode="auto">
          <a:xfrm>
            <a:off x="135433" y="4051301"/>
            <a:ext cx="2734853" cy="153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282" name="Picture 2" descr="C:\Users\ZLM\Desktop\新建文件夹\pic\语音识别 - 副本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840" y="1311860"/>
            <a:ext cx="2324100" cy="13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7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深度学习的下一站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91</a:t>
            </a:fld>
            <a:endParaRPr lang="en-US" altLang="zh-CN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52400" y="1143000"/>
            <a:ext cx="8763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攻占新的领域 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2011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年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语音识别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2012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年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计算机视觉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2013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年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自然语言处理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拥抱传统技术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Deep SVM [Abdullah, 2009] [Tang, 2013]</a:t>
            </a: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Deep Clustering [Hershey, 2016] [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Luo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, 2017]</a:t>
            </a: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Deep Forest [Zhou, 2017]</a:t>
            </a:r>
          </a:p>
        </p:txBody>
      </p:sp>
      <p:sp>
        <p:nvSpPr>
          <p:cNvPr id="6" name="Rectangle 49"/>
          <p:cNvSpPr>
            <a:spLocks noChangeArrowheads="1"/>
          </p:cNvSpPr>
          <p:nvPr/>
        </p:nvSpPr>
        <p:spPr bwMode="auto">
          <a:xfrm>
            <a:off x="457200" y="5562600"/>
            <a:ext cx="82296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indent="-342900" algn="ctr" defTabSz="0" latinLnBrk="1">
              <a:lnSpc>
                <a:spcPts val="3200"/>
              </a:lnSpc>
              <a:spcBef>
                <a:spcPct val="20000"/>
              </a:spcBef>
              <a:buClr>
                <a:srgbClr val="000099"/>
              </a:buClr>
              <a:defRPr/>
            </a:pPr>
            <a:r>
              <a:rPr lang="zh-CN" altLang="en-US" sz="2400" kern="0" dirty="0">
                <a:solidFill>
                  <a:srgbClr val="0000FF"/>
                </a:solidFill>
                <a:latin typeface="华文中宋" pitchFamily="2" charset="-122"/>
                <a:ea typeface="华文中宋" pitchFamily="2" charset="-122"/>
                <a:sym typeface="Tahoma" pitchFamily="34" charset="0"/>
              </a:rPr>
              <a:t>深度学习与信息隐藏？</a:t>
            </a:r>
            <a:endParaRPr lang="en-US" altLang="zh-CN" sz="2400" b="1" kern="0" dirty="0">
              <a:solidFill>
                <a:srgbClr val="0000FF"/>
              </a:solidFill>
              <a:latin typeface="华文中宋" pitchFamily="2" charset="-122"/>
              <a:ea typeface="华文中宋" pitchFamily="2" charset="-122"/>
              <a:sym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92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71500" y="2495550"/>
            <a:ext cx="1214438" cy="1076325"/>
            <a:chOff x="3174" y="2656"/>
            <a:chExt cx="1549" cy="1351"/>
          </a:xfrm>
        </p:grpSpPr>
        <p:sp>
          <p:nvSpPr>
            <p:cNvPr id="11271" name="AutoShape 6"/>
            <p:cNvSpPr>
              <a:spLocks noChangeArrowheads="1"/>
            </p:cNvSpPr>
            <p:nvPr/>
          </p:nvSpPr>
          <p:spPr bwMode="gray">
            <a:xfrm>
              <a:off x="3186" y="2680"/>
              <a:ext cx="1537" cy="1327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272" name="AutoShape 7"/>
            <p:cNvSpPr>
              <a:spLocks noChangeArrowheads="1"/>
            </p:cNvSpPr>
            <p:nvPr/>
          </p:nvSpPr>
          <p:spPr bwMode="gray">
            <a:xfrm>
              <a:off x="3174" y="2656"/>
              <a:ext cx="1537" cy="1327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273" name="AutoShape 8"/>
            <p:cNvSpPr>
              <a:spLocks noChangeArrowheads="1"/>
            </p:cNvSpPr>
            <p:nvPr/>
          </p:nvSpPr>
          <p:spPr bwMode="gray">
            <a:xfrm>
              <a:off x="3263" y="2736"/>
              <a:ext cx="1351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202082"/>
                </a:gs>
                <a:gs pos="100000">
                  <a:srgbClr val="3333CC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267" name="Line 9"/>
          <p:cNvSpPr>
            <a:spLocks noChangeShapeType="1"/>
          </p:cNvSpPr>
          <p:nvPr/>
        </p:nvSpPr>
        <p:spPr bwMode="auto">
          <a:xfrm>
            <a:off x="1506538" y="3549650"/>
            <a:ext cx="6637337" cy="0"/>
          </a:xfrm>
          <a:prstGeom prst="line">
            <a:avLst/>
          </a:prstGeom>
          <a:noFill/>
          <a:ln w="25400">
            <a:solidFill>
              <a:schemeClr val="accent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8196" name="Text Box 10"/>
          <p:cNvSpPr txBox="1">
            <a:spLocks noChangeArrowheads="1"/>
          </p:cNvSpPr>
          <p:nvPr/>
        </p:nvSpPr>
        <p:spPr bwMode="auto">
          <a:xfrm>
            <a:off x="1828800" y="2581275"/>
            <a:ext cx="6248400" cy="904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33400" indent="-533400" algn="ctr">
              <a:lnSpc>
                <a:spcPct val="110000"/>
              </a:lnSpc>
              <a:spcBef>
                <a:spcPct val="50000"/>
              </a:spcBef>
              <a:defRPr/>
            </a:pPr>
            <a:r>
              <a:rPr lang="zh-CN" altLang="en-US" sz="4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深度学习与隐写分析</a:t>
            </a:r>
          </a:p>
        </p:txBody>
      </p:sp>
      <p:sp>
        <p:nvSpPr>
          <p:cNvPr id="11269" name="Text Box 11"/>
          <p:cNvSpPr txBox="1">
            <a:spLocks noChangeArrowheads="1"/>
          </p:cNvSpPr>
          <p:nvPr/>
        </p:nvSpPr>
        <p:spPr bwMode="gray">
          <a:xfrm>
            <a:off x="796925" y="2638425"/>
            <a:ext cx="748923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lnSpc>
                <a:spcPct val="100000"/>
              </a:lnSpc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  <a:cs typeface="Times New Roman" pitchFamily="18" charset="0"/>
              </a:rPr>
              <a:t>二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059738" y="6502400"/>
            <a:ext cx="1008062" cy="431800"/>
          </a:xfrm>
        </p:spPr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92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5431695"/>
      </p:ext>
    </p:extLst>
  </p:cSld>
  <p:clrMapOvr>
    <a:masterClrMapping/>
  </p:clrMapOvr>
  <p:transition advTm="3105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传统隐写分析的过程及特点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93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52400" y="1143000"/>
            <a:ext cx="8763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隐写分析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=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特征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+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分类器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特征：滤波器计算残差，残差统计提取特征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分类器：有监督训练二类分类器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特点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两段式结构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特征：手工构造，启发式，需要一定领域知识（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domain knowledge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分类器：优化过程与特征提取相互独立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74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传统隐写分析发展历程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94</a:t>
            </a:fld>
            <a:endParaRPr lang="en-US" altLang="zh-CN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52400" y="1143000"/>
            <a:ext cx="8763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空域特征 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SPAM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→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SRM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→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PSRM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→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PDASS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→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TLBP</a:t>
            </a: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tSRM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→ 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maxSRM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→ </a:t>
            </a:r>
            <a:r>
              <a:rPr lang="el-GR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σ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SRM</a:t>
            </a: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频域特征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PEV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→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 JRM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→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DCTR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→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PHARM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→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GFR</a:t>
            </a: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SCA-DCTR/PHARM/GFR</a:t>
            </a: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分类器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SVM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→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Ensemble Classifier</a:t>
            </a:r>
          </a:p>
        </p:txBody>
      </p:sp>
    </p:spTree>
    <p:extLst>
      <p:ext uri="{BB962C8B-B14F-4D97-AF65-F5344CB8AC3E}">
        <p14:creationId xmlns:p14="http://schemas.microsoft.com/office/powerpoint/2010/main" val="21058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空域隐写</a:t>
            </a:r>
            <a:r>
              <a:rPr lang="zh-CN" altLang="en-US" dirty="0" smtClean="0"/>
              <a:t>分析示例</a:t>
            </a:r>
            <a:r>
              <a:rPr lang="en-US" altLang="zh-CN" dirty="0" smtClean="0"/>
              <a:t>——</a:t>
            </a:r>
            <a:r>
              <a:rPr lang="en-US" altLang="zh-CN" dirty="0" err="1"/>
              <a:t>YeNet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95</a:t>
            </a:fld>
            <a:endParaRPr lang="en-US" altLang="zh-CN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52400" y="5867400"/>
            <a:ext cx="883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atinLnBrk="1">
              <a:spcBef>
                <a:spcPct val="20000"/>
              </a:spcBef>
              <a:buClr>
                <a:schemeClr val="tx1"/>
              </a:buClr>
            </a:pP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[5] Ye J, Ni J, Yi Y. Deep learning hierarchical representations for image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steganalysis</a:t>
            </a:r>
            <a:r>
              <a:rPr lang="en-US" altLang="zh-CN" sz="1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Tahoma" pitchFamily="34" charset="0"/>
              </a:rPr>
              <a:t>. IEEE TIFS,  2017, 12(11): 2545-2557.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52400" y="3657600"/>
            <a:ext cx="8763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YeNet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[5]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的特点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第一层使用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30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个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SRM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的卷积核，可学习更新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混合激活函数：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TLU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和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ReLU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CNN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模型考虑选择通道（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 selection channel 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）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942975"/>
            <a:ext cx="6019800" cy="267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71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/>
              <a:t>空域隐写分析</a:t>
            </a:r>
            <a:r>
              <a:rPr lang="en-US" altLang="zh-CN" dirty="0"/>
              <a:t>——</a:t>
            </a:r>
            <a:r>
              <a:rPr lang="en-US" altLang="zh-CN" dirty="0" err="1"/>
              <a:t>YeNet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96</a:t>
            </a:fld>
            <a:endParaRPr lang="en-US" altLang="zh-CN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52400" y="1143000"/>
            <a:ext cx="8991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YeNet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解释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30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个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SRM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卷积核：可更新的卷积核能够学习更多有效的特征，增加卷积核的数量能够提升特征学习的多样性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TLU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激活函数：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TLU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能够更好的适应隐写噪声的分布，收敛速度快，学习到的卷积核区分性更好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选择通道：借鉴传统自适应隐写分析，考虑隐写嵌入的不同位置，重点区域重点照顾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YeNet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的检测能力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BOSSbase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 + BOWS2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图像库：</a:t>
            </a:r>
            <a:r>
              <a:rPr lang="en-US" altLang="zh-CN" sz="2800" dirty="0" err="1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YeNet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及其自适应版本的检测能力显著超越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SRM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和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maxSRMd2</a:t>
            </a:r>
          </a:p>
        </p:txBody>
      </p:sp>
    </p:spTree>
    <p:extLst>
      <p:ext uri="{BB962C8B-B14F-4D97-AF65-F5344CB8AC3E}">
        <p14:creationId xmlns:p14="http://schemas.microsoft.com/office/powerpoint/2010/main" val="6302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 smtClean="0"/>
              <a:t>基于深度学习的隐</a:t>
            </a:r>
            <a:r>
              <a:rPr lang="zh-CN" altLang="en-US" dirty="0"/>
              <a:t>写分析总结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97</a:t>
            </a:fld>
            <a:endParaRPr lang="en-US" altLang="zh-CN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52400" y="1143000"/>
            <a:ext cx="8991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计算有效的残差信号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固定高通滤波核（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KV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核或更多核），作为独立的预处理层，核参数不更新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[2][3][4][6][7][8][9][12][14]</a:t>
            </a: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固定高通滤波核（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KV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核或更多核）初始化第一层卷积层，核参数可学习更新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[1][5][11][13]</a:t>
            </a: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提高残差信号的多样性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多个高通滤波核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 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[2][5][11]-[14]</a:t>
            </a: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混合网络模型 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[12][13]</a:t>
            </a:r>
          </a:p>
        </p:txBody>
      </p:sp>
    </p:spTree>
    <p:extLst>
      <p:ext uri="{BB962C8B-B14F-4D97-AF65-F5344CB8AC3E}">
        <p14:creationId xmlns:p14="http://schemas.microsoft.com/office/powerpoint/2010/main" val="9260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305800" cy="663575"/>
          </a:xfrm>
        </p:spPr>
        <p:txBody>
          <a:bodyPr/>
          <a:lstStyle/>
          <a:p>
            <a:r>
              <a:rPr lang="zh-CN" altLang="en-US" dirty="0" smtClean="0"/>
              <a:t>基于深度学习的隐</a:t>
            </a:r>
            <a:r>
              <a:rPr lang="zh-CN" altLang="en-US" dirty="0"/>
              <a:t>写分析总结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98</a:t>
            </a:fld>
            <a:endParaRPr lang="en-US" altLang="zh-CN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52400" y="1143000"/>
            <a:ext cx="9067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减少残差信号的损失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Average pooling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代替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Max pooling 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[2]-[8], [11]-[14]</a:t>
            </a: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Overlapped pooling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 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[3][6][7][8]</a:t>
            </a: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禁用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pooling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层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[10]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或仅前端禁用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pooling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层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[5][11][13][14]</a:t>
            </a:r>
          </a:p>
          <a:p>
            <a:pPr marL="540000" lvl="1" indent="-436563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获取更多图像全局统计信息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Large Convolution Filter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[10]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ea typeface="仿宋" pitchFamily="49" charset="-122"/>
              <a:cs typeface="Times New Roman" pitchFamily="18" charset="0"/>
            </a:endParaRPr>
          </a:p>
          <a:p>
            <a:pPr marL="1080000" lvl="1" indent="-45720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Large pooling size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[2][12]</a:t>
            </a:r>
            <a:r>
              <a:rPr lang="zh-CN" altLang="en-US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或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Global pooling</a:t>
            </a:r>
            <a:r>
              <a:rPr lang="en-US" altLang="zh-CN" sz="2800" baseline="30000" dirty="0">
                <a:solidFill>
                  <a:schemeClr val="tx1"/>
                </a:solidFill>
                <a:latin typeface="Times New Roman" pitchFamily="18" charset="0"/>
                <a:ea typeface="仿宋" pitchFamily="49" charset="-122"/>
                <a:cs typeface="Times New Roman" pitchFamily="18" charset="0"/>
              </a:rPr>
              <a:t>[4][8][13][14]</a:t>
            </a:r>
          </a:p>
        </p:txBody>
      </p:sp>
    </p:spTree>
    <p:extLst>
      <p:ext uri="{BB962C8B-B14F-4D97-AF65-F5344CB8AC3E}">
        <p14:creationId xmlns:p14="http://schemas.microsoft.com/office/powerpoint/2010/main" val="161776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71500" y="2495550"/>
            <a:ext cx="1214438" cy="1076325"/>
            <a:chOff x="3174" y="2656"/>
            <a:chExt cx="1549" cy="1351"/>
          </a:xfrm>
        </p:grpSpPr>
        <p:sp>
          <p:nvSpPr>
            <p:cNvPr id="11271" name="AutoShape 6"/>
            <p:cNvSpPr>
              <a:spLocks noChangeArrowheads="1"/>
            </p:cNvSpPr>
            <p:nvPr/>
          </p:nvSpPr>
          <p:spPr bwMode="gray">
            <a:xfrm>
              <a:off x="3186" y="2680"/>
              <a:ext cx="1537" cy="1327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272" name="AutoShape 7"/>
            <p:cNvSpPr>
              <a:spLocks noChangeArrowheads="1"/>
            </p:cNvSpPr>
            <p:nvPr/>
          </p:nvSpPr>
          <p:spPr bwMode="gray">
            <a:xfrm>
              <a:off x="3174" y="2656"/>
              <a:ext cx="1537" cy="1327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273" name="AutoShape 8"/>
            <p:cNvSpPr>
              <a:spLocks noChangeArrowheads="1"/>
            </p:cNvSpPr>
            <p:nvPr/>
          </p:nvSpPr>
          <p:spPr bwMode="gray">
            <a:xfrm>
              <a:off x="3263" y="2736"/>
              <a:ext cx="1351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rgbClr val="202082"/>
                </a:gs>
                <a:gs pos="100000">
                  <a:srgbClr val="3333CC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base" hangingPunct="1">
                <a:lnSpc>
                  <a:spcPct val="100000"/>
                </a:lnSpc>
                <a:spcBef>
                  <a:spcPct val="50000"/>
                </a:spcBef>
                <a:defRPr/>
              </a:pPr>
              <a:endParaRPr lang="zh-CN" altLang="en-US" sz="2400" b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267" name="Line 9"/>
          <p:cNvSpPr>
            <a:spLocks noChangeShapeType="1"/>
          </p:cNvSpPr>
          <p:nvPr/>
        </p:nvSpPr>
        <p:spPr bwMode="auto">
          <a:xfrm>
            <a:off x="1506538" y="3549650"/>
            <a:ext cx="6637337" cy="0"/>
          </a:xfrm>
          <a:prstGeom prst="line">
            <a:avLst/>
          </a:prstGeom>
          <a:noFill/>
          <a:ln w="25400">
            <a:solidFill>
              <a:schemeClr val="accent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8196" name="Text Box 10"/>
          <p:cNvSpPr txBox="1">
            <a:spLocks noChangeArrowheads="1"/>
          </p:cNvSpPr>
          <p:nvPr/>
        </p:nvSpPr>
        <p:spPr bwMode="auto">
          <a:xfrm>
            <a:off x="1828800" y="2581275"/>
            <a:ext cx="6248400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zh-CN" altLang="en-US" sz="4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深度学习与隐写术</a:t>
            </a:r>
          </a:p>
        </p:txBody>
      </p:sp>
      <p:sp>
        <p:nvSpPr>
          <p:cNvPr id="11269" name="Text Box 11"/>
          <p:cNvSpPr txBox="1">
            <a:spLocks noChangeArrowheads="1"/>
          </p:cNvSpPr>
          <p:nvPr/>
        </p:nvSpPr>
        <p:spPr bwMode="gray">
          <a:xfrm>
            <a:off x="796925" y="2638425"/>
            <a:ext cx="748923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lnSpc>
                <a:spcPct val="100000"/>
              </a:lnSpc>
              <a:spcBef>
                <a:spcPct val="50000"/>
              </a:spcBef>
              <a:defRPr/>
            </a:pPr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  <a:cs typeface="Times New Roman" pitchFamily="18" charset="0"/>
              </a:rPr>
              <a:t>三</a:t>
            </a: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059738" y="6502400"/>
            <a:ext cx="1008062" cy="431800"/>
          </a:xfrm>
        </p:spPr>
        <p:txBody>
          <a:bodyPr/>
          <a:lstStyle/>
          <a:p>
            <a:pPr>
              <a:defRPr/>
            </a:pPr>
            <a:fld id="{C6A77716-EDA8-4CCA-BCBB-135335CCE880}" type="slidenum">
              <a:rPr lang="en-US" altLang="zh-CN" smtClean="0"/>
              <a:pPr>
                <a:defRPr/>
              </a:pPr>
              <a:t>99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134311"/>
      </p:ext>
    </p:extLst>
  </p:cSld>
  <p:clrMapOvr>
    <a:masterClrMapping/>
  </p:clrMapOvr>
  <p:transition advTm="3105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10580</TotalTime>
  <Words>6183</Words>
  <Application>Microsoft Macintosh PowerPoint</Application>
  <PresentationFormat>全屏显示(4:3)</PresentationFormat>
  <Paragraphs>661</Paragraphs>
  <Slides>111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25" baseType="lpstr">
      <vt:lpstr>Garamond</vt:lpstr>
      <vt:lpstr>MicrosoftYaHei</vt:lpstr>
      <vt:lpstr>Tahoma</vt:lpstr>
      <vt:lpstr>Times New Roman</vt:lpstr>
      <vt:lpstr>Wingdings</vt:lpstr>
      <vt:lpstr>仿宋</vt:lpstr>
      <vt:lpstr>仿宋_GB2312</vt:lpstr>
      <vt:lpstr>黑体</vt:lpstr>
      <vt:lpstr>华文中宋</vt:lpstr>
      <vt:lpstr>隶书</vt:lpstr>
      <vt:lpstr>宋体</vt:lpstr>
      <vt:lpstr>Arial</vt:lpstr>
      <vt:lpstr>Edge</vt:lpstr>
      <vt:lpstr>Visio</vt:lpstr>
      <vt:lpstr>第三章  信息隐藏对抗技术（2）                  ——安全隐写技术 </vt:lpstr>
      <vt:lpstr>Outline</vt:lpstr>
      <vt:lpstr>回顾</vt:lpstr>
      <vt:lpstr>隐写对抗隐写分析的主要手段</vt:lpstr>
      <vt:lpstr>统计特性保持</vt:lpstr>
      <vt:lpstr>基本分布特性分析-JPEG系数</vt:lpstr>
      <vt:lpstr>基本分布特性分析-JPEG系数</vt:lpstr>
      <vt:lpstr>分布保持</vt:lpstr>
      <vt:lpstr>特征分布保持的基本方法</vt:lpstr>
      <vt:lpstr>（一）基于调整修改方式的方法 </vt:lpstr>
      <vt:lpstr>（一）基于调整修改方式的方法 </vt:lpstr>
      <vt:lpstr>（一）基于调整修改方式的方法 </vt:lpstr>
      <vt:lpstr>（二）基于预留区的方法 </vt:lpstr>
      <vt:lpstr>（二）基于预留区的方法 </vt:lpstr>
      <vt:lpstr>（三）基于统计模型的方法 </vt:lpstr>
      <vt:lpstr>HDPM 方法</vt:lpstr>
      <vt:lpstr>Huffman编码</vt:lpstr>
      <vt:lpstr>Huffman编码</vt:lpstr>
      <vt:lpstr>MB 方法</vt:lpstr>
      <vt:lpstr>文献推荐阅读</vt:lpstr>
      <vt:lpstr>Outline</vt:lpstr>
      <vt:lpstr>（回顾）隐写对抗隐写分析的主要手段</vt:lpstr>
      <vt:lpstr>安全隐写算法</vt:lpstr>
      <vt:lpstr>矩阵编码</vt:lpstr>
      <vt:lpstr>矩阵编码</vt:lpstr>
      <vt:lpstr>纠错码（ error correcting code)</vt:lpstr>
      <vt:lpstr>纠错码（ error correcting code)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线性分组纠错码的启发</vt:lpstr>
      <vt:lpstr>另一个启发示例</vt:lpstr>
      <vt:lpstr>矩阵编码的一般形式</vt:lpstr>
      <vt:lpstr>矩阵编码的示例</vt:lpstr>
      <vt:lpstr>F5矩阵编码</vt:lpstr>
      <vt:lpstr>文献推荐阅读</vt:lpstr>
      <vt:lpstr>安全隐写算法</vt:lpstr>
      <vt:lpstr>基本概念（问题）</vt:lpstr>
      <vt:lpstr>基本概念（问题）</vt:lpstr>
      <vt:lpstr>基本概念（问题）</vt:lpstr>
      <vt:lpstr>湿纸编码原理</vt:lpstr>
      <vt:lpstr>湿纸编码原理</vt:lpstr>
      <vt:lpstr>湿纸编码原理</vt:lpstr>
      <vt:lpstr>典型“干点”和“湿点”（低扰动量化点）</vt:lpstr>
      <vt:lpstr>典型“湿点”与“干点” （高纹理点 ）</vt:lpstr>
      <vt:lpstr>湿纸编码小结</vt:lpstr>
      <vt:lpstr>安全隐写算法</vt:lpstr>
      <vt:lpstr>最小失真代价隐写</vt:lpstr>
      <vt:lpstr>最优嵌入理论</vt:lpstr>
      <vt:lpstr>最优嵌入理论</vt:lpstr>
      <vt:lpstr>最优嵌入理论</vt:lpstr>
      <vt:lpstr>限负载发送 ( PLS )的最优嵌入问题 </vt:lpstr>
      <vt:lpstr>限失真发送 ( DLS )的最优嵌入问题 </vt:lpstr>
      <vt:lpstr>最小失真代价隐写</vt:lpstr>
      <vt:lpstr>具体的编码算法：STC</vt:lpstr>
      <vt:lpstr>思路：线性提取方程的多解利用  </vt:lpstr>
      <vt:lpstr>STC 校验子格编码</vt:lpstr>
      <vt:lpstr>STC 校验子格编码</vt:lpstr>
      <vt:lpstr>STC 校验子格编码</vt:lpstr>
      <vt:lpstr>STC 的执行过程</vt:lpstr>
      <vt:lpstr>二元 STC 嵌入例子(问题描述) </vt:lpstr>
      <vt:lpstr>二元 STC 嵌入例子 (第 1 子块)  </vt:lpstr>
      <vt:lpstr>二元 STC 嵌入例子 (第 1 子块进入第 2子块 )  </vt:lpstr>
      <vt:lpstr>二元 STC 嵌入例子 (第 2 子块进入第 4子块 )  </vt:lpstr>
      <vt:lpstr>文献阅读推荐</vt:lpstr>
      <vt:lpstr>最小失真代价隐写</vt:lpstr>
      <vt:lpstr>基本设计思想（概念）</vt:lpstr>
      <vt:lpstr>基本设计思想（概念）</vt:lpstr>
      <vt:lpstr>基本设计思想（概念）</vt:lpstr>
      <vt:lpstr>基本设计方法</vt:lpstr>
      <vt:lpstr>自适应隐写算法</vt:lpstr>
      <vt:lpstr>空间域自适应隐写</vt:lpstr>
      <vt:lpstr>HUGO</vt:lpstr>
      <vt:lpstr>HUGO(SPAM回顾) </vt:lpstr>
      <vt:lpstr>HUGO 的总失真函数  </vt:lpstr>
      <vt:lpstr>HUGO 的单点失真函数  </vt:lpstr>
      <vt:lpstr>HUGO 嵌入算法</vt:lpstr>
      <vt:lpstr>JPEG域自适应隐写</vt:lpstr>
      <vt:lpstr>J-UNIWARD(失真函数) </vt:lpstr>
      <vt:lpstr>J-UNIWARD的安全性</vt:lpstr>
      <vt:lpstr>矩阵编码/湿纸编码/最优编码区别</vt:lpstr>
      <vt:lpstr>文献推荐阅读</vt:lpstr>
      <vt:lpstr>Outline</vt:lpstr>
      <vt:lpstr>提 纲</vt:lpstr>
      <vt:lpstr>PowerPoint 演示文稿</vt:lpstr>
      <vt:lpstr>深度学习的发展历程——标志性事件</vt:lpstr>
      <vt:lpstr>深度学习的应用</vt:lpstr>
      <vt:lpstr>深度学习的下一站</vt:lpstr>
      <vt:lpstr>PowerPoint 演示文稿</vt:lpstr>
      <vt:lpstr>传统隐写分析的过程及特点</vt:lpstr>
      <vt:lpstr>传统隐写分析发展历程</vt:lpstr>
      <vt:lpstr>空域隐写分析示例——YeNet</vt:lpstr>
      <vt:lpstr>空域隐写分析——YeNet</vt:lpstr>
      <vt:lpstr>基于深度学习的隐写分析总结</vt:lpstr>
      <vt:lpstr>基于深度学习的隐写分析总结</vt:lpstr>
      <vt:lpstr>PowerPoint 演示文稿</vt:lpstr>
      <vt:lpstr>传统隐写术的特点</vt:lpstr>
      <vt:lpstr>隐写术与生成对抗网络的比较</vt:lpstr>
      <vt:lpstr>对抗学习隐写术——SGAN/SSGAN</vt:lpstr>
      <vt:lpstr>对抗学习隐写术——HayesGAN</vt:lpstr>
      <vt:lpstr>对抗学习隐写术——HayesGAN</vt:lpstr>
      <vt:lpstr>对抗学习隐写术总结</vt:lpstr>
      <vt:lpstr>PowerPoint 演示文稿</vt:lpstr>
      <vt:lpstr>深度学习的未来思考——隐写分析</vt:lpstr>
      <vt:lpstr>深度学习的未来思考——隐写术</vt:lpstr>
      <vt:lpstr>参考资料</vt:lpstr>
      <vt:lpstr>课后作业</vt:lpstr>
      <vt:lpstr>PowerPoint 演示文稿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讲座</dc:title>
  <dc:subject>信息隐藏技术</dc:subject>
  <dc:creator>刘粉林</dc:creator>
  <cp:lastModifiedBy>Microsoft Office 用户</cp:lastModifiedBy>
  <cp:revision>397</cp:revision>
  <dcterms:created xsi:type="dcterms:W3CDTF">2005-10-30T05:26:19Z</dcterms:created>
  <dcterms:modified xsi:type="dcterms:W3CDTF">2020-10-15T12:48:10Z</dcterms:modified>
</cp:coreProperties>
</file>